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Part 1 of 3 on disaster contracting: federal. By the end you will know how FEMA and federal agencies buy, the rules that favor local businesses, and five steps to be ready.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big idea: most federal disaster buying is planned in advance. If you only start when the storm hits, the standby contracts are already awarded.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rules to know. Stafford Act section 307 gives preference to local businesses where feasible. FAR 26.2 lets contracting officers set aside work for local firms. FAR Part 18 raises thresholds in emergencies. And the Disaster Response Registry in SAM.gov is where they look for you.</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1 is SAM.gov. Walk through opting in to the Disaster Response Registry and listing the counties you serve.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2: advance contracts. FEMA and the Corps award standby contracts year-round. Show examples of debris, power and roofing solicitations.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3: teaming. Primes need local subs fast. Explain how to find award notices and register in supplier portals.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4: local-area set-asides. Explain residing or primarily doing business in the area, and the proof to keep ready.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5: paperwork. Insurance, bonding, pricing, labor rules and daily documentation are what get you paid.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Common mistakes. Each one costs contracts or payment.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checklist for this week. Encourage everyone to do item 1 today.</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GovDirections tracks these solicitations daily at every level. Mention the free 30-minute strategy session at govdirections.com/demo.</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Questions. Then invite everyone to Part 2 tomorrow: state disaster contracting.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02244"/>
        </a:solidFill>
        <a:effectLst/>
      </p:bgPr>
    </p:bg>
    <p:spTree>
      <p:nvGrpSpPr>
        <p:cNvPr id="1" name=""/>
        <p:cNvGrpSpPr/>
        <p:nvPr/>
      </p:nvGrpSpPr>
      <p:grpSpPr/>
      <p:sp>
        <p:nvSpPr>
          <p:cNvPr id="2" name="TextBox 1"/>
          <p:cNvSpPr txBox="1"/>
          <p:nvPr/>
        </p:nvSpPr>
        <p:spPr>
          <a:xfrm>
            <a:off x="457200" y="164592"/>
            <a:ext cx="5029200" cy="274320"/>
          </a:xfrm>
          <a:prstGeom prst="rect">
            <a:avLst/>
          </a:prstGeom>
          <a:noFill/>
        </p:spPr>
        <p:txBody>
          <a:bodyPr wrap="square" anchor="t" lIns="45720" rIns="45720" tIns="27432" bIns="27432">
            <a:spAutoFit/>
          </a:bodyPr>
          <a:lstStyle/>
          <a:p>
            <a:pPr algn="l"/>
            <a:r>
              <a:rPr sz="1100" b="1">
                <a:solidFill>
                  <a:srgbClr val="FFFFFF"/>
                </a:solidFill>
                <a:latin typeface="Calibri"/>
              </a:rPr>
              <a:t>🦅  GovDirections GovSchool</a:t>
            </a:r>
          </a:p>
        </p:txBody>
      </p:sp>
      <p:sp>
        <p:nvSpPr>
          <p:cNvPr id="3" name="TextBox 2"/>
          <p:cNvSpPr txBox="1"/>
          <p:nvPr/>
        </p:nvSpPr>
        <p:spPr>
          <a:xfrm>
            <a:off x="5486400" y="164592"/>
            <a:ext cx="3200400" cy="274320"/>
          </a:xfrm>
          <a:prstGeom prst="rect">
            <a:avLst/>
          </a:prstGeom>
          <a:noFill/>
        </p:spPr>
        <p:txBody>
          <a:bodyPr wrap="square" anchor="t" lIns="45720" rIns="45720" tIns="27432" bIns="27432">
            <a:spAutoFit/>
          </a:bodyPr>
          <a:lstStyle/>
          <a:p>
            <a:pPr algn="r"/>
            <a:r>
              <a:rPr sz="1000" b="1">
                <a:solidFill>
                  <a:srgbClr val="F5A623"/>
                </a:solidFill>
                <a:latin typeface="Calibri"/>
              </a:rPr>
              <a:t>DISASTER CONTRACTING · PART 1</a:t>
            </a:r>
          </a:p>
        </p:txBody>
      </p:sp>
      <p:sp>
        <p:nvSpPr>
          <p:cNvPr id="4" name="TextBox 3"/>
          <p:cNvSpPr txBox="1"/>
          <p:nvPr/>
        </p:nvSpPr>
        <p:spPr>
          <a:xfrm>
            <a:off x="548640" y="1143000"/>
            <a:ext cx="8046720" cy="365760"/>
          </a:xfrm>
          <a:prstGeom prst="rect">
            <a:avLst/>
          </a:prstGeom>
          <a:noFill/>
        </p:spPr>
        <p:txBody>
          <a:bodyPr wrap="square" anchor="t" lIns="45720" rIns="45720" tIns="27432" bIns="27432">
            <a:spAutoFit/>
          </a:bodyPr>
          <a:lstStyle/>
          <a:p>
            <a:pPr algn="l"/>
            <a:r>
              <a:rPr sz="1300" b="1">
                <a:solidFill>
                  <a:srgbClr val="F5A623"/>
                </a:solidFill>
                <a:latin typeface="Calibri"/>
              </a:rPr>
              <a:t>DISASTER CONTRACTING · PART 1 OF 3</a:t>
            </a:r>
          </a:p>
        </p:txBody>
      </p:sp>
      <p:sp>
        <p:nvSpPr>
          <p:cNvPr id="5" name="TextBox 4"/>
          <p:cNvSpPr txBox="1"/>
          <p:nvPr/>
        </p:nvSpPr>
        <p:spPr>
          <a:xfrm>
            <a:off x="548640" y="1554480"/>
            <a:ext cx="8046720" cy="1463040"/>
          </a:xfrm>
          <a:prstGeom prst="rect">
            <a:avLst/>
          </a:prstGeom>
          <a:noFill/>
        </p:spPr>
        <p:txBody>
          <a:bodyPr wrap="square" anchor="t" lIns="45720" rIns="45720" tIns="27432" bIns="27432">
            <a:spAutoFit/>
          </a:bodyPr>
          <a:lstStyle/>
          <a:p>
            <a:pPr algn="l"/>
            <a:r>
              <a:rPr sz="4000" b="1">
                <a:solidFill>
                  <a:srgbClr val="FFFFFF"/>
                </a:solidFill>
                <a:latin typeface="Cambria"/>
              </a:rPr>
              <a:t>Federal Disaster Contracting</a:t>
            </a:r>
          </a:p>
        </p:txBody>
      </p:sp>
      <p:sp>
        <p:nvSpPr>
          <p:cNvPr id="6" name="TextBox 5"/>
          <p:cNvSpPr txBox="1"/>
          <p:nvPr/>
        </p:nvSpPr>
        <p:spPr>
          <a:xfrm>
            <a:off x="548640" y="3154680"/>
            <a:ext cx="7863840" cy="822960"/>
          </a:xfrm>
          <a:prstGeom prst="rect">
            <a:avLst/>
          </a:prstGeom>
          <a:noFill/>
        </p:spPr>
        <p:txBody>
          <a:bodyPr wrap="square" anchor="t" lIns="45720" rIns="45720" tIns="27432" bIns="27432">
            <a:spAutoFit/>
          </a:bodyPr>
          <a:lstStyle/>
          <a:p>
            <a:pPr algn="l"/>
            <a:r>
              <a:rPr sz="1700" b="0">
                <a:solidFill>
                  <a:srgbClr val="CCE0FF"/>
                </a:solidFill>
                <a:latin typeface="Calibri"/>
              </a:rPr>
              <a:t>How FEMA and federal agencies buy before, during and after a declared disaster — and how your business gets on the list.</a:t>
            </a:r>
          </a:p>
        </p:txBody>
      </p:sp>
      <p:sp>
        <p:nvSpPr>
          <p:cNvPr id="7" name="Rounded Rectangle 6"/>
          <p:cNvSpPr/>
          <p:nvPr/>
        </p:nvSpPr>
        <p:spPr>
          <a:xfrm>
            <a:off x="548640" y="4206240"/>
            <a:ext cx="2377440" cy="411480"/>
          </a:xfrm>
          <a:prstGeom prst="roundRect">
            <a:avLst>
              <a:gd name="adj" fmla="val 12000"/>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4206240"/>
            <a:ext cx="2377440" cy="411480"/>
          </a:xfrm>
          <a:prstGeom prst="rect">
            <a:avLst/>
          </a:prstGeom>
          <a:noFill/>
        </p:spPr>
        <p:txBody>
          <a:bodyPr wrap="square" anchor="ctr" lIns="45720" rIns="45720" tIns="27432" bIns="27432">
            <a:spAutoFit/>
          </a:bodyPr>
          <a:lstStyle/>
          <a:p>
            <a:pPr algn="ctr"/>
            <a:r>
              <a:rPr sz="1300" b="1">
                <a:solidFill>
                  <a:srgbClr val="002244"/>
                </a:solidFill>
                <a:latin typeface="Calibri"/>
              </a:rPr>
              <a:t>LIVE Wed, Oct 7 · 11 AM ET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457200" y="164592"/>
            <a:ext cx="5029200" cy="274320"/>
          </a:xfrm>
          <a:prstGeom prst="rect">
            <a:avLst/>
          </a:prstGeom>
          <a:noFill/>
        </p:spPr>
        <p:txBody>
          <a:bodyPr wrap="square" anchor="t" lIns="45720" rIns="45720" tIns="27432" bIns="27432">
            <a:spAutoFit/>
          </a:bodyPr>
          <a:lstStyle/>
          <a:p>
            <a:pPr algn="l"/>
            <a:r>
              <a:rPr sz="1100" b="1">
                <a:solidFill>
                  <a:srgbClr val="002244"/>
                </a:solidFill>
                <a:latin typeface="Calibri"/>
              </a:rPr>
              <a:t>🦅  GovDirections GovSchool</a:t>
            </a:r>
          </a:p>
        </p:txBody>
      </p:sp>
      <p:sp>
        <p:nvSpPr>
          <p:cNvPr id="3" name="TextBox 2"/>
          <p:cNvSpPr txBox="1"/>
          <p:nvPr/>
        </p:nvSpPr>
        <p:spPr>
          <a:xfrm>
            <a:off x="5486400" y="164592"/>
            <a:ext cx="3200400" cy="274320"/>
          </a:xfrm>
          <a:prstGeom prst="rect">
            <a:avLst/>
          </a:prstGeom>
          <a:noFill/>
        </p:spPr>
        <p:txBody>
          <a:bodyPr wrap="square" anchor="t" lIns="45720" rIns="45720" tIns="27432" bIns="27432">
            <a:spAutoFit/>
          </a:bodyPr>
          <a:lstStyle/>
          <a:p>
            <a:pPr algn="r"/>
            <a:r>
              <a:rPr sz="1000" b="1">
                <a:solidFill>
                  <a:srgbClr val="F5A623"/>
                </a:solidFill>
                <a:latin typeface="Calibri"/>
              </a:rPr>
              <a:t>DISASTER CONTRACTING · PART 1</a:t>
            </a:r>
          </a:p>
        </p:txBody>
      </p:sp>
      <p:sp>
        <p:nvSpPr>
          <p:cNvPr id="4" name="TextBox 3"/>
          <p:cNvSpPr txBox="1"/>
          <p:nvPr/>
        </p:nvSpPr>
        <p:spPr>
          <a:xfrm>
            <a:off x="457200" y="457200"/>
            <a:ext cx="8229600" cy="640080"/>
          </a:xfrm>
          <a:prstGeom prst="rect">
            <a:avLst/>
          </a:prstGeom>
          <a:noFill/>
        </p:spPr>
        <p:txBody>
          <a:bodyPr wrap="square" anchor="t" lIns="45720" rIns="45720" tIns="27432" bIns="27432">
            <a:spAutoFit/>
          </a:bodyPr>
          <a:lstStyle/>
          <a:p>
            <a:pPr algn="l"/>
            <a:r>
              <a:rPr sz="2800" b="1">
                <a:solidFill>
                  <a:srgbClr val="002244"/>
                </a:solidFill>
                <a:latin typeface="Cambria"/>
              </a:rPr>
              <a:t>How Federal Disaster Buying Works</a:t>
            </a:r>
          </a:p>
        </p:txBody>
      </p:sp>
      <p:sp>
        <p:nvSpPr>
          <p:cNvPr id="5" name="TextBox 4"/>
          <p:cNvSpPr txBox="1"/>
          <p:nvPr/>
        </p:nvSpPr>
        <p:spPr>
          <a:xfrm>
            <a:off x="457200" y="1097280"/>
            <a:ext cx="8229600" cy="548640"/>
          </a:xfrm>
          <a:prstGeom prst="rect">
            <a:avLst/>
          </a:prstGeom>
          <a:noFill/>
        </p:spPr>
        <p:txBody>
          <a:bodyPr wrap="square" anchor="t" lIns="45720" rIns="45720" tIns="27432" bIns="27432">
            <a:spAutoFit/>
          </a:bodyPr>
          <a:lstStyle/>
          <a:p>
            <a:pPr algn="l"/>
            <a:r>
              <a:rPr sz="1500" b="0">
                <a:solidFill>
                  <a:srgbClr val="5C6B80"/>
                </a:solidFill>
                <a:latin typeface="Calibri"/>
              </a:rPr>
              <a:t>A presidential disaster declaration under the Stafford Act puts FEMA in charge of coordinating the federal response. Most of what gets bought was planned long before the storm.</a:t>
            </a:r>
          </a:p>
        </p:txBody>
      </p:sp>
      <p:sp>
        <p:nvSpPr>
          <p:cNvPr id="6" name="Rounded Rectangle 5"/>
          <p:cNvSpPr/>
          <p:nvPr/>
        </p:nvSpPr>
        <p:spPr>
          <a:xfrm>
            <a:off x="457200" y="1828800"/>
            <a:ext cx="2606040" cy="2697480"/>
          </a:xfrm>
          <a:prstGeom prst="roundRect">
            <a:avLst>
              <a:gd name="adj" fmla="val 12000"/>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1965960"/>
            <a:ext cx="2286000" cy="457200"/>
          </a:xfrm>
          <a:prstGeom prst="rect">
            <a:avLst/>
          </a:prstGeom>
          <a:noFill/>
        </p:spPr>
        <p:txBody>
          <a:bodyPr wrap="square" anchor="t" lIns="45720" rIns="45720" tIns="27432" bIns="27432">
            <a:spAutoFit/>
          </a:bodyPr>
          <a:lstStyle/>
          <a:p>
            <a:pPr algn="l"/>
            <a:r>
              <a:rPr sz="1700" b="1">
                <a:solidFill>
                  <a:srgbClr val="002244"/>
                </a:solidFill>
                <a:latin typeface="Cambria"/>
              </a:rPr>
              <a:t>Before</a:t>
            </a:r>
          </a:p>
        </p:txBody>
      </p:sp>
      <p:sp>
        <p:nvSpPr>
          <p:cNvPr id="8" name="TextBox 7"/>
          <p:cNvSpPr txBox="1"/>
          <p:nvPr/>
        </p:nvSpPr>
        <p:spPr>
          <a:xfrm>
            <a:off x="640080" y="2514600"/>
            <a:ext cx="2286000" cy="1920240"/>
          </a:xfrm>
          <a:prstGeom prst="rect">
            <a:avLst/>
          </a:prstGeom>
          <a:noFill/>
        </p:spPr>
        <p:txBody>
          <a:bodyPr wrap="square" anchor="t" lIns="45720" rIns="45720" tIns="27432" bIns="27432">
            <a:spAutoFit/>
          </a:bodyPr>
          <a:lstStyle/>
          <a:p>
            <a:pPr algn="l"/>
            <a:r>
              <a:rPr sz="1300" b="0">
                <a:solidFill>
                  <a:srgbClr val="1C2738"/>
                </a:solidFill>
                <a:latin typeface="Calibri"/>
              </a:rPr>
              <a:t>Agencies award standby “advance” contracts — commodities, debris, temporary power, blue roofs — so they can move the moment a disaster hits.</a:t>
            </a:r>
          </a:p>
        </p:txBody>
      </p:sp>
      <p:sp>
        <p:nvSpPr>
          <p:cNvPr id="9" name="Rounded Rectangle 8"/>
          <p:cNvSpPr/>
          <p:nvPr/>
        </p:nvSpPr>
        <p:spPr>
          <a:xfrm>
            <a:off x="3246120" y="1828800"/>
            <a:ext cx="2606040" cy="2697480"/>
          </a:xfrm>
          <a:prstGeom prst="roundRect">
            <a:avLst>
              <a:gd name="adj" fmla="val 12000"/>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429000" y="1965960"/>
            <a:ext cx="2286000" cy="457200"/>
          </a:xfrm>
          <a:prstGeom prst="rect">
            <a:avLst/>
          </a:prstGeom>
          <a:noFill/>
        </p:spPr>
        <p:txBody>
          <a:bodyPr wrap="square" anchor="t" lIns="45720" rIns="45720" tIns="27432" bIns="27432">
            <a:spAutoFit/>
          </a:bodyPr>
          <a:lstStyle/>
          <a:p>
            <a:pPr algn="l"/>
            <a:r>
              <a:rPr sz="1700" b="1">
                <a:solidFill>
                  <a:srgbClr val="002244"/>
                </a:solidFill>
                <a:latin typeface="Cambria"/>
              </a:rPr>
              <a:t>During</a:t>
            </a:r>
          </a:p>
        </p:txBody>
      </p:sp>
      <p:sp>
        <p:nvSpPr>
          <p:cNvPr id="11" name="TextBox 10"/>
          <p:cNvSpPr txBox="1"/>
          <p:nvPr/>
        </p:nvSpPr>
        <p:spPr>
          <a:xfrm>
            <a:off x="3429000" y="2514600"/>
            <a:ext cx="2286000" cy="1920240"/>
          </a:xfrm>
          <a:prstGeom prst="rect">
            <a:avLst/>
          </a:prstGeom>
          <a:noFill/>
        </p:spPr>
        <p:txBody>
          <a:bodyPr wrap="square" anchor="t" lIns="45720" rIns="45720" tIns="27432" bIns="27432">
            <a:spAutoFit/>
          </a:bodyPr>
          <a:lstStyle/>
          <a:p>
            <a:pPr algn="l"/>
            <a:r>
              <a:rPr sz="1300" b="0">
                <a:solidFill>
                  <a:srgbClr val="1C2738"/>
                </a:solidFill>
                <a:latin typeface="Calibri"/>
              </a:rPr>
              <a:t>Orders flow fast against those existing contracts, plus emergency buys using expanded acquisition flexibilities.</a:t>
            </a:r>
          </a:p>
        </p:txBody>
      </p:sp>
      <p:sp>
        <p:nvSpPr>
          <p:cNvPr id="12" name="Rounded Rectangle 11"/>
          <p:cNvSpPr/>
          <p:nvPr/>
        </p:nvSpPr>
        <p:spPr>
          <a:xfrm>
            <a:off x="6035040" y="1828800"/>
            <a:ext cx="2606040" cy="2697480"/>
          </a:xfrm>
          <a:prstGeom prst="roundRect">
            <a:avLst>
              <a:gd name="adj" fmla="val 12000"/>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217920" y="1965960"/>
            <a:ext cx="2286000" cy="457200"/>
          </a:xfrm>
          <a:prstGeom prst="rect">
            <a:avLst/>
          </a:prstGeom>
          <a:noFill/>
        </p:spPr>
        <p:txBody>
          <a:bodyPr wrap="square" anchor="t" lIns="45720" rIns="45720" tIns="27432" bIns="27432">
            <a:spAutoFit/>
          </a:bodyPr>
          <a:lstStyle/>
          <a:p>
            <a:pPr algn="l"/>
            <a:r>
              <a:rPr sz="1700" b="1">
                <a:solidFill>
                  <a:srgbClr val="002244"/>
                </a:solidFill>
                <a:latin typeface="Cambria"/>
              </a:rPr>
              <a:t>After</a:t>
            </a:r>
          </a:p>
        </p:txBody>
      </p:sp>
      <p:sp>
        <p:nvSpPr>
          <p:cNvPr id="14" name="TextBox 13"/>
          <p:cNvSpPr txBox="1"/>
          <p:nvPr/>
        </p:nvSpPr>
        <p:spPr>
          <a:xfrm>
            <a:off x="6217920" y="2514600"/>
            <a:ext cx="2286000" cy="1920240"/>
          </a:xfrm>
          <a:prstGeom prst="rect">
            <a:avLst/>
          </a:prstGeom>
          <a:noFill/>
        </p:spPr>
        <p:txBody>
          <a:bodyPr wrap="square" anchor="t" lIns="45720" rIns="45720" tIns="27432" bIns="27432">
            <a:spAutoFit/>
          </a:bodyPr>
          <a:lstStyle/>
          <a:p>
            <a:pPr algn="l"/>
            <a:r>
              <a:rPr sz="1300" b="0">
                <a:solidFill>
                  <a:srgbClr val="1C2738"/>
                </a:solidFill>
                <a:latin typeface="Calibri"/>
              </a:rPr>
              <a:t>Recovery work runs for months or years — and much of it is set aside for businesses from the affected area.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457200" y="164592"/>
            <a:ext cx="5029200" cy="274320"/>
          </a:xfrm>
          <a:prstGeom prst="rect">
            <a:avLst/>
          </a:prstGeom>
          <a:noFill/>
        </p:spPr>
        <p:txBody>
          <a:bodyPr wrap="square" anchor="t" lIns="45720" rIns="45720" tIns="27432" bIns="27432">
            <a:spAutoFit/>
          </a:bodyPr>
          <a:lstStyle/>
          <a:p>
            <a:pPr algn="l"/>
            <a:r>
              <a:rPr sz="1100" b="1">
                <a:solidFill>
                  <a:srgbClr val="002244"/>
                </a:solidFill>
                <a:latin typeface="Calibri"/>
              </a:rPr>
              <a:t>🦅  GovDirections GovSchool</a:t>
            </a:r>
          </a:p>
        </p:txBody>
      </p:sp>
      <p:sp>
        <p:nvSpPr>
          <p:cNvPr id="3" name="TextBox 2"/>
          <p:cNvSpPr txBox="1"/>
          <p:nvPr/>
        </p:nvSpPr>
        <p:spPr>
          <a:xfrm>
            <a:off x="5486400" y="164592"/>
            <a:ext cx="3200400" cy="274320"/>
          </a:xfrm>
          <a:prstGeom prst="rect">
            <a:avLst/>
          </a:prstGeom>
          <a:noFill/>
        </p:spPr>
        <p:txBody>
          <a:bodyPr wrap="square" anchor="t" lIns="45720" rIns="45720" tIns="27432" bIns="27432">
            <a:spAutoFit/>
          </a:bodyPr>
          <a:lstStyle/>
          <a:p>
            <a:pPr algn="r"/>
            <a:r>
              <a:rPr sz="1000" b="1">
                <a:solidFill>
                  <a:srgbClr val="F5A623"/>
                </a:solidFill>
                <a:latin typeface="Calibri"/>
              </a:rPr>
              <a:t>DISASTER CONTRACTING · PART 1</a:t>
            </a:r>
          </a:p>
        </p:txBody>
      </p:sp>
      <p:sp>
        <p:nvSpPr>
          <p:cNvPr id="4" name="TextBox 3"/>
          <p:cNvSpPr txBox="1"/>
          <p:nvPr/>
        </p:nvSpPr>
        <p:spPr>
          <a:xfrm>
            <a:off x="457200" y="457200"/>
            <a:ext cx="8229600" cy="640080"/>
          </a:xfrm>
          <a:prstGeom prst="rect">
            <a:avLst/>
          </a:prstGeom>
          <a:noFill/>
        </p:spPr>
        <p:txBody>
          <a:bodyPr wrap="square" anchor="t" lIns="45720" rIns="45720" tIns="27432" bIns="27432">
            <a:spAutoFit/>
          </a:bodyPr>
          <a:lstStyle/>
          <a:p>
            <a:pPr algn="l"/>
            <a:r>
              <a:rPr sz="2800" b="1">
                <a:solidFill>
                  <a:srgbClr val="002244"/>
                </a:solidFill>
                <a:latin typeface="Cambria"/>
              </a:rPr>
              <a:t>The Rules That Matter</a:t>
            </a:r>
          </a:p>
        </p:txBody>
      </p:sp>
      <p:sp>
        <p:nvSpPr>
          <p:cNvPr id="5" name="Oval 4"/>
          <p:cNvSpPr/>
          <p:nvPr/>
        </p:nvSpPr>
        <p:spPr>
          <a:xfrm>
            <a:off x="457200" y="1234440"/>
            <a:ext cx="457200" cy="457200"/>
          </a:xfrm>
          <a:prstGeom prst="ellipse">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1234440"/>
            <a:ext cx="457200" cy="457200"/>
          </a:xfrm>
          <a:prstGeom prst="rect">
            <a:avLst/>
          </a:prstGeom>
          <a:noFill/>
        </p:spPr>
        <p:txBody>
          <a:bodyPr wrap="square" anchor="ctr" lIns="45720" rIns="45720" tIns="27432" bIns="27432">
            <a:spAutoFit/>
          </a:bodyPr>
          <a:lstStyle/>
          <a:p>
            <a:pPr algn="ctr"/>
            <a:r>
              <a:rPr sz="1800" b="1">
                <a:solidFill>
                  <a:srgbClr val="002244"/>
                </a:solidFill>
                <a:latin typeface="Cambria"/>
              </a:rPr>
              <a:t>§</a:t>
            </a:r>
          </a:p>
        </p:txBody>
      </p:sp>
      <p:sp>
        <p:nvSpPr>
          <p:cNvPr id="7" name="TextBox 6"/>
          <p:cNvSpPr txBox="1"/>
          <p:nvPr/>
        </p:nvSpPr>
        <p:spPr>
          <a:xfrm>
            <a:off x="1051560" y="1188720"/>
            <a:ext cx="3429000" cy="365760"/>
          </a:xfrm>
          <a:prstGeom prst="rect">
            <a:avLst/>
          </a:prstGeom>
          <a:noFill/>
        </p:spPr>
        <p:txBody>
          <a:bodyPr wrap="square" anchor="t" lIns="45720" rIns="45720" tIns="27432" bIns="27432">
            <a:spAutoFit/>
          </a:bodyPr>
          <a:lstStyle/>
          <a:p>
            <a:pPr algn="l"/>
            <a:r>
              <a:rPr sz="1500" b="1">
                <a:solidFill>
                  <a:srgbClr val="002244"/>
                </a:solidFill>
                <a:latin typeface="Calibri"/>
              </a:rPr>
              <a:t>Stafford Act § 307</a:t>
            </a:r>
          </a:p>
        </p:txBody>
      </p:sp>
      <p:sp>
        <p:nvSpPr>
          <p:cNvPr id="8" name="TextBox 7"/>
          <p:cNvSpPr txBox="1"/>
          <p:nvPr/>
        </p:nvSpPr>
        <p:spPr>
          <a:xfrm>
            <a:off x="1051560" y="1536192"/>
            <a:ext cx="3429000" cy="868680"/>
          </a:xfrm>
          <a:prstGeom prst="rect">
            <a:avLst/>
          </a:prstGeom>
          <a:noFill/>
        </p:spPr>
        <p:txBody>
          <a:bodyPr wrap="square" anchor="t" lIns="45720" rIns="45720" tIns="27432" bIns="27432">
            <a:spAutoFit/>
          </a:bodyPr>
          <a:lstStyle/>
          <a:p>
            <a:pPr algn="l"/>
            <a:r>
              <a:rPr sz="1200" b="0">
                <a:solidFill>
                  <a:srgbClr val="1C2738"/>
                </a:solidFill>
                <a:latin typeface="Calibri"/>
              </a:rPr>
              <a:t>Federal agencies must give preference, to the extent feasible, to businesses located in the disaster area (42 U.S.C. 5150).</a:t>
            </a:r>
          </a:p>
        </p:txBody>
      </p:sp>
      <p:sp>
        <p:nvSpPr>
          <p:cNvPr id="9" name="Oval 8"/>
          <p:cNvSpPr/>
          <p:nvPr/>
        </p:nvSpPr>
        <p:spPr>
          <a:xfrm>
            <a:off x="4663440" y="1234440"/>
            <a:ext cx="457200" cy="457200"/>
          </a:xfrm>
          <a:prstGeom prst="ellipse">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663440" y="1234440"/>
            <a:ext cx="457200" cy="457200"/>
          </a:xfrm>
          <a:prstGeom prst="rect">
            <a:avLst/>
          </a:prstGeom>
          <a:noFill/>
        </p:spPr>
        <p:txBody>
          <a:bodyPr wrap="square" anchor="ctr" lIns="45720" rIns="45720" tIns="27432" bIns="27432">
            <a:spAutoFit/>
          </a:bodyPr>
          <a:lstStyle/>
          <a:p>
            <a:pPr algn="ctr"/>
            <a:r>
              <a:rPr sz="1800" b="1">
                <a:solidFill>
                  <a:srgbClr val="002244"/>
                </a:solidFill>
                <a:latin typeface="Cambria"/>
              </a:rPr>
              <a:t>§</a:t>
            </a:r>
          </a:p>
        </p:txBody>
      </p:sp>
      <p:sp>
        <p:nvSpPr>
          <p:cNvPr id="11" name="TextBox 10"/>
          <p:cNvSpPr txBox="1"/>
          <p:nvPr/>
        </p:nvSpPr>
        <p:spPr>
          <a:xfrm>
            <a:off x="5257800" y="1188720"/>
            <a:ext cx="3429000" cy="365760"/>
          </a:xfrm>
          <a:prstGeom prst="rect">
            <a:avLst/>
          </a:prstGeom>
          <a:noFill/>
        </p:spPr>
        <p:txBody>
          <a:bodyPr wrap="square" anchor="t" lIns="45720" rIns="45720" tIns="27432" bIns="27432">
            <a:spAutoFit/>
          </a:bodyPr>
          <a:lstStyle/>
          <a:p>
            <a:pPr algn="l"/>
            <a:r>
              <a:rPr sz="1500" b="1">
                <a:solidFill>
                  <a:srgbClr val="002244"/>
                </a:solidFill>
                <a:latin typeface="Calibri"/>
              </a:rPr>
              <a:t>FAR Subpart 26.2</a:t>
            </a:r>
          </a:p>
        </p:txBody>
      </p:sp>
      <p:sp>
        <p:nvSpPr>
          <p:cNvPr id="12" name="TextBox 11"/>
          <p:cNvSpPr txBox="1"/>
          <p:nvPr/>
        </p:nvSpPr>
        <p:spPr>
          <a:xfrm>
            <a:off x="5257800" y="1536192"/>
            <a:ext cx="3429000" cy="868680"/>
          </a:xfrm>
          <a:prstGeom prst="rect">
            <a:avLst/>
          </a:prstGeom>
          <a:noFill/>
        </p:spPr>
        <p:txBody>
          <a:bodyPr wrap="square" anchor="t" lIns="45720" rIns="45720" tIns="27432" bIns="27432">
            <a:spAutoFit/>
          </a:bodyPr>
          <a:lstStyle/>
          <a:p>
            <a:pPr algn="l"/>
            <a:r>
              <a:rPr sz="1200" b="0">
                <a:solidFill>
                  <a:srgbClr val="1C2738"/>
                </a:solidFill>
                <a:latin typeface="Calibri"/>
              </a:rPr>
              <a:t>Lets contracting officers set aside work for firms residing or primarily doing business in the declared area.</a:t>
            </a:r>
          </a:p>
        </p:txBody>
      </p:sp>
      <p:sp>
        <p:nvSpPr>
          <p:cNvPr id="13" name="Oval 12"/>
          <p:cNvSpPr/>
          <p:nvPr/>
        </p:nvSpPr>
        <p:spPr>
          <a:xfrm>
            <a:off x="457200" y="2468880"/>
            <a:ext cx="457200" cy="457200"/>
          </a:xfrm>
          <a:prstGeom prst="ellipse">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7200" y="2468880"/>
            <a:ext cx="457200" cy="457200"/>
          </a:xfrm>
          <a:prstGeom prst="rect">
            <a:avLst/>
          </a:prstGeom>
          <a:noFill/>
        </p:spPr>
        <p:txBody>
          <a:bodyPr wrap="square" anchor="ctr" lIns="45720" rIns="45720" tIns="27432" bIns="27432">
            <a:spAutoFit/>
          </a:bodyPr>
          <a:lstStyle/>
          <a:p>
            <a:pPr algn="ctr"/>
            <a:r>
              <a:rPr sz="1800" b="1">
                <a:solidFill>
                  <a:srgbClr val="002244"/>
                </a:solidFill>
                <a:latin typeface="Cambria"/>
              </a:rPr>
              <a:t>§</a:t>
            </a:r>
          </a:p>
        </p:txBody>
      </p:sp>
      <p:sp>
        <p:nvSpPr>
          <p:cNvPr id="15" name="TextBox 14"/>
          <p:cNvSpPr txBox="1"/>
          <p:nvPr/>
        </p:nvSpPr>
        <p:spPr>
          <a:xfrm>
            <a:off x="1051560" y="2423160"/>
            <a:ext cx="3429000" cy="365760"/>
          </a:xfrm>
          <a:prstGeom prst="rect">
            <a:avLst/>
          </a:prstGeom>
          <a:noFill/>
        </p:spPr>
        <p:txBody>
          <a:bodyPr wrap="square" anchor="t" lIns="45720" rIns="45720" tIns="27432" bIns="27432">
            <a:spAutoFit/>
          </a:bodyPr>
          <a:lstStyle/>
          <a:p>
            <a:pPr algn="l"/>
            <a:r>
              <a:rPr sz="1500" b="1">
                <a:solidFill>
                  <a:srgbClr val="002244"/>
                </a:solidFill>
                <a:latin typeface="Calibri"/>
              </a:rPr>
              <a:t>FAR Part 18</a:t>
            </a:r>
          </a:p>
        </p:txBody>
      </p:sp>
      <p:sp>
        <p:nvSpPr>
          <p:cNvPr id="16" name="TextBox 15"/>
          <p:cNvSpPr txBox="1"/>
          <p:nvPr/>
        </p:nvSpPr>
        <p:spPr>
          <a:xfrm>
            <a:off x="1051560" y="2770632"/>
            <a:ext cx="3429000" cy="868680"/>
          </a:xfrm>
          <a:prstGeom prst="rect">
            <a:avLst/>
          </a:prstGeom>
          <a:noFill/>
        </p:spPr>
        <p:txBody>
          <a:bodyPr wrap="square" anchor="t" lIns="45720" rIns="45720" tIns="27432" bIns="27432">
            <a:spAutoFit/>
          </a:bodyPr>
          <a:lstStyle/>
          <a:p>
            <a:pPr algn="l"/>
            <a:r>
              <a:rPr sz="1200" b="0">
                <a:solidFill>
                  <a:srgbClr val="1C2738"/>
                </a:solidFill>
                <a:latin typeface="Calibri"/>
              </a:rPr>
              <a:t>Emergency acquisition flexibilities — e.g. higher micro-purchase and simplified thresholds once an emergency is declared.</a:t>
            </a:r>
          </a:p>
        </p:txBody>
      </p:sp>
      <p:sp>
        <p:nvSpPr>
          <p:cNvPr id="17" name="Oval 16"/>
          <p:cNvSpPr/>
          <p:nvPr/>
        </p:nvSpPr>
        <p:spPr>
          <a:xfrm>
            <a:off x="4663440" y="2468880"/>
            <a:ext cx="457200" cy="457200"/>
          </a:xfrm>
          <a:prstGeom prst="ellipse">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663440" y="2468880"/>
            <a:ext cx="457200" cy="457200"/>
          </a:xfrm>
          <a:prstGeom prst="rect">
            <a:avLst/>
          </a:prstGeom>
          <a:noFill/>
        </p:spPr>
        <p:txBody>
          <a:bodyPr wrap="square" anchor="ctr" lIns="45720" rIns="45720" tIns="27432" bIns="27432">
            <a:spAutoFit/>
          </a:bodyPr>
          <a:lstStyle/>
          <a:p>
            <a:pPr algn="ctr"/>
            <a:r>
              <a:rPr sz="1800" b="1">
                <a:solidFill>
                  <a:srgbClr val="002244"/>
                </a:solidFill>
                <a:latin typeface="Cambria"/>
              </a:rPr>
              <a:t>§</a:t>
            </a:r>
          </a:p>
        </p:txBody>
      </p:sp>
      <p:sp>
        <p:nvSpPr>
          <p:cNvPr id="19" name="TextBox 18"/>
          <p:cNvSpPr txBox="1"/>
          <p:nvPr/>
        </p:nvSpPr>
        <p:spPr>
          <a:xfrm>
            <a:off x="5257800" y="2423160"/>
            <a:ext cx="3429000" cy="365760"/>
          </a:xfrm>
          <a:prstGeom prst="rect">
            <a:avLst/>
          </a:prstGeom>
          <a:noFill/>
        </p:spPr>
        <p:txBody>
          <a:bodyPr wrap="square" anchor="t" lIns="45720" rIns="45720" tIns="27432" bIns="27432">
            <a:spAutoFit/>
          </a:bodyPr>
          <a:lstStyle/>
          <a:p>
            <a:pPr algn="l"/>
            <a:r>
              <a:rPr sz="1500" b="1">
                <a:solidFill>
                  <a:srgbClr val="002244"/>
                </a:solidFill>
                <a:latin typeface="Calibri"/>
              </a:rPr>
              <a:t>SAM.gov Disaster Response Registry</a:t>
            </a:r>
          </a:p>
        </p:txBody>
      </p:sp>
      <p:sp>
        <p:nvSpPr>
          <p:cNvPr id="20" name="TextBox 19"/>
          <p:cNvSpPr txBox="1"/>
          <p:nvPr/>
        </p:nvSpPr>
        <p:spPr>
          <a:xfrm>
            <a:off x="5257800" y="2770632"/>
            <a:ext cx="3429000" cy="868680"/>
          </a:xfrm>
          <a:prstGeom prst="rect">
            <a:avLst/>
          </a:prstGeom>
          <a:noFill/>
        </p:spPr>
        <p:txBody>
          <a:bodyPr wrap="square" anchor="t" lIns="45720" rIns="45720" tIns="27432" bIns="27432">
            <a:spAutoFit/>
          </a:bodyPr>
          <a:lstStyle/>
          <a:p>
            <a:pPr algn="l"/>
            <a:r>
              <a:rPr sz="1200" b="0">
                <a:solidFill>
                  <a:srgbClr val="1C2738"/>
                </a:solidFill>
                <a:latin typeface="Calibri"/>
              </a:rPr>
              <a:t>The list contracting officers check to find local firms ready to support response and recovery.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457200" y="164592"/>
            <a:ext cx="5029200" cy="274320"/>
          </a:xfrm>
          <a:prstGeom prst="rect">
            <a:avLst/>
          </a:prstGeom>
          <a:noFill/>
        </p:spPr>
        <p:txBody>
          <a:bodyPr wrap="square" anchor="t" lIns="45720" rIns="45720" tIns="27432" bIns="27432">
            <a:spAutoFit/>
          </a:bodyPr>
          <a:lstStyle/>
          <a:p>
            <a:pPr algn="l"/>
            <a:r>
              <a:rPr sz="1100" b="1">
                <a:solidFill>
                  <a:srgbClr val="002244"/>
                </a:solidFill>
                <a:latin typeface="Calibri"/>
              </a:rPr>
              <a:t>🦅  GovDirections GovSchool</a:t>
            </a:r>
          </a:p>
        </p:txBody>
      </p:sp>
      <p:sp>
        <p:nvSpPr>
          <p:cNvPr id="3" name="TextBox 2"/>
          <p:cNvSpPr txBox="1"/>
          <p:nvPr/>
        </p:nvSpPr>
        <p:spPr>
          <a:xfrm>
            <a:off x="5486400" y="164592"/>
            <a:ext cx="3200400" cy="274320"/>
          </a:xfrm>
          <a:prstGeom prst="rect">
            <a:avLst/>
          </a:prstGeom>
          <a:noFill/>
        </p:spPr>
        <p:txBody>
          <a:bodyPr wrap="square" anchor="t" lIns="45720" rIns="45720" tIns="27432" bIns="27432">
            <a:spAutoFit/>
          </a:bodyPr>
          <a:lstStyle/>
          <a:p>
            <a:pPr algn="r"/>
            <a:r>
              <a:rPr sz="1000" b="1">
                <a:solidFill>
                  <a:srgbClr val="F5A623"/>
                </a:solidFill>
                <a:latin typeface="Calibri"/>
              </a:rPr>
              <a:t>DISASTER CONTRACTING · PART 1</a:t>
            </a:r>
          </a:p>
        </p:txBody>
      </p:sp>
      <p:sp>
        <p:nvSpPr>
          <p:cNvPr id="4" name="Oval 3"/>
          <p:cNvSpPr/>
          <p:nvPr/>
        </p:nvSpPr>
        <p:spPr>
          <a:xfrm>
            <a:off x="457200" y="502920"/>
            <a:ext cx="566928" cy="566928"/>
          </a:xfrm>
          <a:prstGeom prst="ellipse">
            <a:avLst/>
          </a:prstGeom>
          <a:solidFill>
            <a:srgbClr val="0022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502920"/>
            <a:ext cx="566928" cy="566928"/>
          </a:xfrm>
          <a:prstGeom prst="rect">
            <a:avLst/>
          </a:prstGeom>
          <a:noFill/>
        </p:spPr>
        <p:txBody>
          <a:bodyPr wrap="square" anchor="ctr" lIns="45720" rIns="45720" tIns="27432" bIns="27432">
            <a:spAutoFit/>
          </a:bodyPr>
          <a:lstStyle/>
          <a:p>
            <a:pPr algn="ctr"/>
            <a:r>
              <a:rPr sz="2200" b="1">
                <a:solidFill>
                  <a:srgbClr val="F5A623"/>
                </a:solidFill>
                <a:latin typeface="Cambria"/>
              </a:rPr>
              <a:t>1</a:t>
            </a:r>
          </a:p>
        </p:txBody>
      </p:sp>
      <p:sp>
        <p:nvSpPr>
          <p:cNvPr id="6" name="TextBox 5"/>
          <p:cNvSpPr txBox="1"/>
          <p:nvPr/>
        </p:nvSpPr>
        <p:spPr>
          <a:xfrm>
            <a:off x="1188720" y="502920"/>
            <a:ext cx="7498079" cy="594360"/>
          </a:xfrm>
          <a:prstGeom prst="rect">
            <a:avLst/>
          </a:prstGeom>
          <a:noFill/>
        </p:spPr>
        <p:txBody>
          <a:bodyPr wrap="square" anchor="ctr" lIns="45720" rIns="45720" tIns="27432" bIns="27432">
            <a:spAutoFit/>
          </a:bodyPr>
          <a:lstStyle/>
          <a:p>
            <a:pPr algn="l"/>
            <a:r>
              <a:rPr sz="2400" b="1">
                <a:solidFill>
                  <a:srgbClr val="002244"/>
                </a:solidFill>
                <a:latin typeface="Cambria"/>
              </a:rPr>
              <a:t>Step 1: Register in SAM.gov — and Opt In</a:t>
            </a:r>
          </a:p>
        </p:txBody>
      </p:sp>
      <p:sp>
        <p:nvSpPr>
          <p:cNvPr id="7" name="TextBox 6"/>
          <p:cNvSpPr txBox="1"/>
          <p:nvPr/>
        </p:nvSpPr>
        <p:spPr>
          <a:xfrm>
            <a:off x="457200" y="1234440"/>
            <a:ext cx="8229600" cy="502920"/>
          </a:xfrm>
          <a:prstGeom prst="rect">
            <a:avLst/>
          </a:prstGeom>
          <a:noFill/>
        </p:spPr>
        <p:txBody>
          <a:bodyPr wrap="square" anchor="t" lIns="45720" rIns="45720" tIns="27432" bIns="27432">
            <a:spAutoFit/>
          </a:bodyPr>
          <a:lstStyle/>
          <a:p>
            <a:pPr algn="l"/>
            <a:r>
              <a:rPr sz="1400" b="0">
                <a:solidFill>
                  <a:srgbClr val="5C6B80"/>
                </a:solidFill>
                <a:latin typeface="Calibri"/>
              </a:rPr>
              <a:t>Every federal disaster contract starts with an active SAM.gov registration.</a:t>
            </a:r>
          </a:p>
        </p:txBody>
      </p:sp>
      <p:sp>
        <p:nvSpPr>
          <p:cNvPr id="8" name="TextBox 7"/>
          <p:cNvSpPr txBox="1"/>
          <p:nvPr/>
        </p:nvSpPr>
        <p:spPr>
          <a:xfrm>
            <a:off x="457200" y="1783080"/>
            <a:ext cx="5120640" cy="2926080"/>
          </a:xfrm>
          <a:prstGeom prst="rect">
            <a:avLst/>
          </a:prstGeom>
          <a:noFill/>
        </p:spPr>
        <p:txBody>
          <a:bodyPr wrap="square">
            <a:spAutoFit/>
          </a:bodyPr>
          <a:lstStyle/>
          <a:p>
            <a:pPr>
              <a:spcAft>
                <a:spcPts val="700"/>
              </a:spcAft>
            </a:pPr>
            <a:r>
              <a:rPr sz="1400">
                <a:solidFill>
                  <a:srgbClr val="1C2738"/>
                </a:solidFill>
                <a:latin typeface="Calibri"/>
              </a:rPr>
              <a:t>•  Complete or renew your SAM.gov entity registration</a:t>
            </a:r>
          </a:p>
          <a:p>
            <a:pPr>
              <a:spcAft>
                <a:spcPts val="700"/>
              </a:spcAft>
            </a:pPr>
            <a:r>
              <a:rPr sz="1400">
                <a:solidFill>
                  <a:srgbClr val="1C2738"/>
                </a:solidFill>
                <a:latin typeface="Calibri"/>
              </a:rPr>
              <a:t>•  Opt in to the Disaster Response Registry and list the counties and states you can serve</a:t>
            </a:r>
          </a:p>
          <a:p>
            <a:pPr>
              <a:spcAft>
                <a:spcPts val="700"/>
              </a:spcAft>
            </a:pPr>
            <a:r>
              <a:rPr sz="1400">
                <a:solidFill>
                  <a:srgbClr val="1C2738"/>
                </a:solidFill>
                <a:latin typeface="Calibri"/>
              </a:rPr>
              <a:t>•  Choose accurate NAICS codes for the work you really do</a:t>
            </a:r>
          </a:p>
          <a:p>
            <a:pPr>
              <a:spcAft>
                <a:spcPts val="700"/>
              </a:spcAft>
            </a:pPr>
            <a:r>
              <a:rPr sz="1400">
                <a:solidFill>
                  <a:srgbClr val="1C2738"/>
                </a:solidFill>
                <a:latin typeface="Calibri"/>
              </a:rPr>
              <a:t>•  Keep it current — registrations expire every 12 months</a:t>
            </a:r>
          </a:p>
        </p:txBody>
      </p:sp>
      <p:sp>
        <p:nvSpPr>
          <p:cNvPr id="9" name="Rounded Rectangle 8"/>
          <p:cNvSpPr/>
          <p:nvPr/>
        </p:nvSpPr>
        <p:spPr>
          <a:xfrm>
            <a:off x="5852160" y="1828800"/>
            <a:ext cx="2834640" cy="2651760"/>
          </a:xfrm>
          <a:prstGeom prst="roundRect">
            <a:avLst>
              <a:gd name="adj" fmla="val 12000"/>
            </a:avLst>
          </a:prstGeom>
          <a:solidFill>
            <a:srgbClr val="FEF3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035040" y="1938528"/>
            <a:ext cx="2468880" cy="320040"/>
          </a:xfrm>
          <a:prstGeom prst="rect">
            <a:avLst/>
          </a:prstGeom>
          <a:noFill/>
        </p:spPr>
        <p:txBody>
          <a:bodyPr wrap="square" anchor="t" lIns="45720" rIns="45720" tIns="27432" bIns="27432">
            <a:spAutoFit/>
          </a:bodyPr>
          <a:lstStyle/>
          <a:p>
            <a:pPr algn="l"/>
            <a:r>
              <a:rPr sz="1100" b="1">
                <a:solidFill>
                  <a:srgbClr val="8A5A00"/>
                </a:solidFill>
                <a:latin typeface="Calibri"/>
              </a:rPr>
              <a:t>PRO TIP</a:t>
            </a:r>
          </a:p>
        </p:txBody>
      </p:sp>
      <p:sp>
        <p:nvSpPr>
          <p:cNvPr id="11" name="TextBox 10"/>
          <p:cNvSpPr txBox="1"/>
          <p:nvPr/>
        </p:nvSpPr>
        <p:spPr>
          <a:xfrm>
            <a:off x="6035040" y="2286000"/>
            <a:ext cx="2468880" cy="2103120"/>
          </a:xfrm>
          <a:prstGeom prst="rect">
            <a:avLst/>
          </a:prstGeom>
          <a:noFill/>
        </p:spPr>
        <p:txBody>
          <a:bodyPr wrap="square" anchor="t" lIns="45720" rIns="45720" tIns="27432" bIns="27432">
            <a:spAutoFit/>
          </a:bodyPr>
          <a:lstStyle/>
          <a:p>
            <a:pPr algn="l"/>
            <a:r>
              <a:rPr sz="1300" b="0">
                <a:solidFill>
                  <a:srgbClr val="1C2738"/>
                </a:solidFill>
                <a:latin typeface="Calibri"/>
              </a:rPr>
              <a:t>Contracting officers search the Disaster Response Registry by location. If you serve a county, list it — that is how local-area set-asides find you.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457200" y="164592"/>
            <a:ext cx="5029200" cy="274320"/>
          </a:xfrm>
          <a:prstGeom prst="rect">
            <a:avLst/>
          </a:prstGeom>
          <a:noFill/>
        </p:spPr>
        <p:txBody>
          <a:bodyPr wrap="square" anchor="t" lIns="45720" rIns="45720" tIns="27432" bIns="27432">
            <a:spAutoFit/>
          </a:bodyPr>
          <a:lstStyle/>
          <a:p>
            <a:pPr algn="l"/>
            <a:r>
              <a:rPr sz="1100" b="1">
                <a:solidFill>
                  <a:srgbClr val="002244"/>
                </a:solidFill>
                <a:latin typeface="Calibri"/>
              </a:rPr>
              <a:t>🦅  GovDirections GovSchool</a:t>
            </a:r>
          </a:p>
        </p:txBody>
      </p:sp>
      <p:sp>
        <p:nvSpPr>
          <p:cNvPr id="3" name="TextBox 2"/>
          <p:cNvSpPr txBox="1"/>
          <p:nvPr/>
        </p:nvSpPr>
        <p:spPr>
          <a:xfrm>
            <a:off x="5486400" y="164592"/>
            <a:ext cx="3200400" cy="274320"/>
          </a:xfrm>
          <a:prstGeom prst="rect">
            <a:avLst/>
          </a:prstGeom>
          <a:noFill/>
        </p:spPr>
        <p:txBody>
          <a:bodyPr wrap="square" anchor="t" lIns="45720" rIns="45720" tIns="27432" bIns="27432">
            <a:spAutoFit/>
          </a:bodyPr>
          <a:lstStyle/>
          <a:p>
            <a:pPr algn="r"/>
            <a:r>
              <a:rPr sz="1000" b="1">
                <a:solidFill>
                  <a:srgbClr val="F5A623"/>
                </a:solidFill>
                <a:latin typeface="Calibri"/>
              </a:rPr>
              <a:t>DISASTER CONTRACTING · PART 1</a:t>
            </a:r>
          </a:p>
        </p:txBody>
      </p:sp>
      <p:sp>
        <p:nvSpPr>
          <p:cNvPr id="4" name="Oval 3"/>
          <p:cNvSpPr/>
          <p:nvPr/>
        </p:nvSpPr>
        <p:spPr>
          <a:xfrm>
            <a:off x="457200" y="502920"/>
            <a:ext cx="566928" cy="566928"/>
          </a:xfrm>
          <a:prstGeom prst="ellipse">
            <a:avLst/>
          </a:prstGeom>
          <a:solidFill>
            <a:srgbClr val="0022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502920"/>
            <a:ext cx="566928" cy="566928"/>
          </a:xfrm>
          <a:prstGeom prst="rect">
            <a:avLst/>
          </a:prstGeom>
          <a:noFill/>
        </p:spPr>
        <p:txBody>
          <a:bodyPr wrap="square" anchor="ctr" lIns="45720" rIns="45720" tIns="27432" bIns="27432">
            <a:spAutoFit/>
          </a:bodyPr>
          <a:lstStyle/>
          <a:p>
            <a:pPr algn="ctr"/>
            <a:r>
              <a:rPr sz="2200" b="1">
                <a:solidFill>
                  <a:srgbClr val="F5A623"/>
                </a:solidFill>
                <a:latin typeface="Cambria"/>
              </a:rPr>
              <a:t>2</a:t>
            </a:r>
          </a:p>
        </p:txBody>
      </p:sp>
      <p:sp>
        <p:nvSpPr>
          <p:cNvPr id="6" name="TextBox 5"/>
          <p:cNvSpPr txBox="1"/>
          <p:nvPr/>
        </p:nvSpPr>
        <p:spPr>
          <a:xfrm>
            <a:off x="1188720" y="502920"/>
            <a:ext cx="7498079" cy="594360"/>
          </a:xfrm>
          <a:prstGeom prst="rect">
            <a:avLst/>
          </a:prstGeom>
          <a:noFill/>
        </p:spPr>
        <p:txBody>
          <a:bodyPr wrap="square" anchor="ctr" lIns="45720" rIns="45720" tIns="27432" bIns="27432">
            <a:spAutoFit/>
          </a:bodyPr>
          <a:lstStyle/>
          <a:p>
            <a:pPr algn="l"/>
            <a:r>
              <a:rPr sz="2400" b="1">
                <a:solidFill>
                  <a:srgbClr val="002244"/>
                </a:solidFill>
                <a:latin typeface="Cambria"/>
              </a:rPr>
              <a:t>Step 2: Compete for Advance Contracts</a:t>
            </a:r>
          </a:p>
        </p:txBody>
      </p:sp>
      <p:sp>
        <p:nvSpPr>
          <p:cNvPr id="7" name="TextBox 6"/>
          <p:cNvSpPr txBox="1"/>
          <p:nvPr/>
        </p:nvSpPr>
        <p:spPr>
          <a:xfrm>
            <a:off x="457200" y="1234440"/>
            <a:ext cx="8229600" cy="502920"/>
          </a:xfrm>
          <a:prstGeom prst="rect">
            <a:avLst/>
          </a:prstGeom>
          <a:noFill/>
        </p:spPr>
        <p:txBody>
          <a:bodyPr wrap="square" anchor="t" lIns="45720" rIns="45720" tIns="27432" bIns="27432">
            <a:spAutoFit/>
          </a:bodyPr>
          <a:lstStyle/>
          <a:p>
            <a:pPr algn="l"/>
            <a:r>
              <a:rPr sz="1400" b="0">
                <a:solidFill>
                  <a:srgbClr val="5C6B80"/>
                </a:solidFill>
                <a:latin typeface="Calibri"/>
              </a:rPr>
              <a:t>FEMA and the U.S. Army Corps of Engineers award standby contracts before disasters happen.</a:t>
            </a:r>
          </a:p>
        </p:txBody>
      </p:sp>
      <p:sp>
        <p:nvSpPr>
          <p:cNvPr id="8" name="TextBox 7"/>
          <p:cNvSpPr txBox="1"/>
          <p:nvPr/>
        </p:nvSpPr>
        <p:spPr>
          <a:xfrm>
            <a:off x="457200" y="1783080"/>
            <a:ext cx="5120640" cy="2926080"/>
          </a:xfrm>
          <a:prstGeom prst="rect">
            <a:avLst/>
          </a:prstGeom>
          <a:noFill/>
        </p:spPr>
        <p:txBody>
          <a:bodyPr wrap="square">
            <a:spAutoFit/>
          </a:bodyPr>
          <a:lstStyle/>
          <a:p>
            <a:pPr>
              <a:spcAft>
                <a:spcPts val="700"/>
              </a:spcAft>
            </a:pPr>
            <a:r>
              <a:rPr sz="1400">
                <a:solidFill>
                  <a:srgbClr val="1C2738"/>
                </a:solidFill>
                <a:latin typeface="Calibri"/>
              </a:rPr>
              <a:t>•  Watch SAM.gov for FEMA and USACE pre-positioned and IDIQ solicitations</a:t>
            </a:r>
          </a:p>
          <a:p>
            <a:pPr>
              <a:spcAft>
                <a:spcPts val="700"/>
              </a:spcAft>
            </a:pPr>
            <a:r>
              <a:rPr sz="1400">
                <a:solidFill>
                  <a:srgbClr val="1C2738"/>
                </a:solidFill>
                <a:latin typeface="Calibri"/>
              </a:rPr>
              <a:t>•  Typical needs: debris removal, temporary power, roofing, water, meals, shelter and logistics</a:t>
            </a:r>
          </a:p>
          <a:p>
            <a:pPr>
              <a:spcAft>
                <a:spcPts val="700"/>
              </a:spcAft>
            </a:pPr>
            <a:r>
              <a:rPr sz="1400">
                <a:solidFill>
                  <a:srgbClr val="1C2738"/>
                </a:solidFill>
                <a:latin typeface="Calibri"/>
              </a:rPr>
              <a:t>•  Show proof you can mobilize fast: equipment lists, crews, past emergency work</a:t>
            </a:r>
          </a:p>
          <a:p>
            <a:pPr>
              <a:spcAft>
                <a:spcPts val="700"/>
              </a:spcAft>
            </a:pPr>
            <a:r>
              <a:rPr sz="1400">
                <a:solidFill>
                  <a:srgbClr val="1C2738"/>
                </a:solidFill>
                <a:latin typeface="Calibri"/>
              </a:rPr>
              <a:t>•  Have bonding and insurance lined up before you bid</a:t>
            </a:r>
          </a:p>
        </p:txBody>
      </p:sp>
      <p:sp>
        <p:nvSpPr>
          <p:cNvPr id="9" name="Rounded Rectangle 8"/>
          <p:cNvSpPr/>
          <p:nvPr/>
        </p:nvSpPr>
        <p:spPr>
          <a:xfrm>
            <a:off x="5852160" y="1828800"/>
            <a:ext cx="2834640" cy="2651760"/>
          </a:xfrm>
          <a:prstGeom prst="roundRect">
            <a:avLst>
              <a:gd name="adj" fmla="val 12000"/>
            </a:avLst>
          </a:prstGeom>
          <a:solidFill>
            <a:srgbClr val="FEF3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035040" y="1938528"/>
            <a:ext cx="2468880" cy="320040"/>
          </a:xfrm>
          <a:prstGeom prst="rect">
            <a:avLst/>
          </a:prstGeom>
          <a:noFill/>
        </p:spPr>
        <p:txBody>
          <a:bodyPr wrap="square" anchor="t" lIns="45720" rIns="45720" tIns="27432" bIns="27432">
            <a:spAutoFit/>
          </a:bodyPr>
          <a:lstStyle/>
          <a:p>
            <a:pPr algn="l"/>
            <a:r>
              <a:rPr sz="1100" b="1">
                <a:solidFill>
                  <a:srgbClr val="8A5A00"/>
                </a:solidFill>
                <a:latin typeface="Calibri"/>
              </a:rPr>
              <a:t>PRO TIP</a:t>
            </a:r>
          </a:p>
        </p:txBody>
      </p:sp>
      <p:sp>
        <p:nvSpPr>
          <p:cNvPr id="11" name="TextBox 10"/>
          <p:cNvSpPr txBox="1"/>
          <p:nvPr/>
        </p:nvSpPr>
        <p:spPr>
          <a:xfrm>
            <a:off x="6035040" y="2286000"/>
            <a:ext cx="2468880" cy="2103120"/>
          </a:xfrm>
          <a:prstGeom prst="rect">
            <a:avLst/>
          </a:prstGeom>
          <a:noFill/>
        </p:spPr>
        <p:txBody>
          <a:bodyPr wrap="square" anchor="t" lIns="45720" rIns="45720" tIns="27432" bIns="27432">
            <a:spAutoFit/>
          </a:bodyPr>
          <a:lstStyle/>
          <a:p>
            <a:pPr algn="l"/>
            <a:r>
              <a:rPr sz="1300" b="0">
                <a:solidFill>
                  <a:srgbClr val="1C2738"/>
                </a:solidFill>
                <a:latin typeface="Calibri"/>
              </a:rPr>
              <a:t>Set a GovDirections keyword alert for “advance contract”, “pre-positioned”, “debris” and “emergency” so these solicitations reach you the day they post.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457200" y="164592"/>
            <a:ext cx="5029200" cy="274320"/>
          </a:xfrm>
          <a:prstGeom prst="rect">
            <a:avLst/>
          </a:prstGeom>
          <a:noFill/>
        </p:spPr>
        <p:txBody>
          <a:bodyPr wrap="square" anchor="t" lIns="45720" rIns="45720" tIns="27432" bIns="27432">
            <a:spAutoFit/>
          </a:bodyPr>
          <a:lstStyle/>
          <a:p>
            <a:pPr algn="l"/>
            <a:r>
              <a:rPr sz="1100" b="1">
                <a:solidFill>
                  <a:srgbClr val="002244"/>
                </a:solidFill>
                <a:latin typeface="Calibri"/>
              </a:rPr>
              <a:t>🦅  GovDirections GovSchool</a:t>
            </a:r>
          </a:p>
        </p:txBody>
      </p:sp>
      <p:sp>
        <p:nvSpPr>
          <p:cNvPr id="3" name="TextBox 2"/>
          <p:cNvSpPr txBox="1"/>
          <p:nvPr/>
        </p:nvSpPr>
        <p:spPr>
          <a:xfrm>
            <a:off x="5486400" y="164592"/>
            <a:ext cx="3200400" cy="274320"/>
          </a:xfrm>
          <a:prstGeom prst="rect">
            <a:avLst/>
          </a:prstGeom>
          <a:noFill/>
        </p:spPr>
        <p:txBody>
          <a:bodyPr wrap="square" anchor="t" lIns="45720" rIns="45720" tIns="27432" bIns="27432">
            <a:spAutoFit/>
          </a:bodyPr>
          <a:lstStyle/>
          <a:p>
            <a:pPr algn="r"/>
            <a:r>
              <a:rPr sz="1000" b="1">
                <a:solidFill>
                  <a:srgbClr val="F5A623"/>
                </a:solidFill>
                <a:latin typeface="Calibri"/>
              </a:rPr>
              <a:t>DISASTER CONTRACTING · PART 1</a:t>
            </a:r>
          </a:p>
        </p:txBody>
      </p:sp>
      <p:sp>
        <p:nvSpPr>
          <p:cNvPr id="4" name="Oval 3"/>
          <p:cNvSpPr/>
          <p:nvPr/>
        </p:nvSpPr>
        <p:spPr>
          <a:xfrm>
            <a:off x="457200" y="502920"/>
            <a:ext cx="566928" cy="566928"/>
          </a:xfrm>
          <a:prstGeom prst="ellipse">
            <a:avLst/>
          </a:prstGeom>
          <a:solidFill>
            <a:srgbClr val="0022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502920"/>
            <a:ext cx="566928" cy="566928"/>
          </a:xfrm>
          <a:prstGeom prst="rect">
            <a:avLst/>
          </a:prstGeom>
          <a:noFill/>
        </p:spPr>
        <p:txBody>
          <a:bodyPr wrap="square" anchor="ctr" lIns="45720" rIns="45720" tIns="27432" bIns="27432">
            <a:spAutoFit/>
          </a:bodyPr>
          <a:lstStyle/>
          <a:p>
            <a:pPr algn="ctr"/>
            <a:r>
              <a:rPr sz="2200" b="1">
                <a:solidFill>
                  <a:srgbClr val="F5A623"/>
                </a:solidFill>
                <a:latin typeface="Cambria"/>
              </a:rPr>
              <a:t>3</a:t>
            </a:r>
          </a:p>
        </p:txBody>
      </p:sp>
      <p:sp>
        <p:nvSpPr>
          <p:cNvPr id="6" name="TextBox 5"/>
          <p:cNvSpPr txBox="1"/>
          <p:nvPr/>
        </p:nvSpPr>
        <p:spPr>
          <a:xfrm>
            <a:off x="1188720" y="502920"/>
            <a:ext cx="7498079" cy="594360"/>
          </a:xfrm>
          <a:prstGeom prst="rect">
            <a:avLst/>
          </a:prstGeom>
          <a:noFill/>
        </p:spPr>
        <p:txBody>
          <a:bodyPr wrap="square" anchor="ctr" lIns="45720" rIns="45720" tIns="27432" bIns="27432">
            <a:spAutoFit/>
          </a:bodyPr>
          <a:lstStyle/>
          <a:p>
            <a:pPr algn="l"/>
            <a:r>
              <a:rPr sz="2400" b="1">
                <a:solidFill>
                  <a:srgbClr val="002244"/>
                </a:solidFill>
                <a:latin typeface="Cambria"/>
              </a:rPr>
              <a:t>Step 3: Team with the Primes</a:t>
            </a:r>
          </a:p>
        </p:txBody>
      </p:sp>
      <p:sp>
        <p:nvSpPr>
          <p:cNvPr id="7" name="TextBox 6"/>
          <p:cNvSpPr txBox="1"/>
          <p:nvPr/>
        </p:nvSpPr>
        <p:spPr>
          <a:xfrm>
            <a:off x="457200" y="1234440"/>
            <a:ext cx="8229600" cy="502920"/>
          </a:xfrm>
          <a:prstGeom prst="rect">
            <a:avLst/>
          </a:prstGeom>
          <a:noFill/>
        </p:spPr>
        <p:txBody>
          <a:bodyPr wrap="square" anchor="t" lIns="45720" rIns="45720" tIns="27432" bIns="27432">
            <a:spAutoFit/>
          </a:bodyPr>
          <a:lstStyle/>
          <a:p>
            <a:pPr algn="l"/>
            <a:r>
              <a:rPr sz="1400" b="0">
                <a:solidFill>
                  <a:srgbClr val="5C6B80"/>
                </a:solidFill>
                <a:latin typeface="Calibri"/>
              </a:rPr>
              <a:t>The fastest way in is often as a subcontractor to the large firms already holding the contracts.</a:t>
            </a:r>
          </a:p>
        </p:txBody>
      </p:sp>
      <p:sp>
        <p:nvSpPr>
          <p:cNvPr id="8" name="TextBox 7"/>
          <p:cNvSpPr txBox="1"/>
          <p:nvPr/>
        </p:nvSpPr>
        <p:spPr>
          <a:xfrm>
            <a:off x="457200" y="1783080"/>
            <a:ext cx="5120640" cy="2926080"/>
          </a:xfrm>
          <a:prstGeom prst="rect">
            <a:avLst/>
          </a:prstGeom>
          <a:noFill/>
        </p:spPr>
        <p:txBody>
          <a:bodyPr wrap="square">
            <a:spAutoFit/>
          </a:bodyPr>
          <a:lstStyle/>
          <a:p>
            <a:pPr>
              <a:spcAft>
                <a:spcPts val="700"/>
              </a:spcAft>
            </a:pPr>
            <a:r>
              <a:rPr sz="1400">
                <a:solidFill>
                  <a:srgbClr val="1C2738"/>
                </a:solidFill>
                <a:latin typeface="Calibri"/>
              </a:rPr>
              <a:t>•  Find who won the advance contracts (award notices on SAM.gov)</a:t>
            </a:r>
          </a:p>
          <a:p>
            <a:pPr>
              <a:spcAft>
                <a:spcPts val="700"/>
              </a:spcAft>
            </a:pPr>
            <a:r>
              <a:rPr sz="1400">
                <a:solidFill>
                  <a:srgbClr val="1C2738"/>
                </a:solidFill>
                <a:latin typeface="Calibri"/>
              </a:rPr>
              <a:t>•  Register in each prime’s supplier or subcontractor portal</a:t>
            </a:r>
          </a:p>
          <a:p>
            <a:pPr>
              <a:spcAft>
                <a:spcPts val="700"/>
              </a:spcAft>
            </a:pPr>
            <a:r>
              <a:rPr sz="1400">
                <a:solidFill>
                  <a:srgbClr val="1C2738"/>
                </a:solidFill>
                <a:latin typeface="Calibri"/>
              </a:rPr>
              <a:t>•  Lead with local presence and capacity: people, trucks, equipment</a:t>
            </a:r>
          </a:p>
          <a:p>
            <a:pPr>
              <a:spcAft>
                <a:spcPts val="700"/>
              </a:spcAft>
            </a:pPr>
            <a:r>
              <a:rPr sz="1400">
                <a:solidFill>
                  <a:srgbClr val="1C2738"/>
                </a:solidFill>
                <a:latin typeface="Calibri"/>
              </a:rPr>
              <a:t>•  Small, veteran- and woman-owned status helps primes meet their goals</a:t>
            </a:r>
          </a:p>
        </p:txBody>
      </p:sp>
      <p:sp>
        <p:nvSpPr>
          <p:cNvPr id="9" name="Rounded Rectangle 8"/>
          <p:cNvSpPr/>
          <p:nvPr/>
        </p:nvSpPr>
        <p:spPr>
          <a:xfrm>
            <a:off x="5852160" y="1828800"/>
            <a:ext cx="2834640" cy="2651760"/>
          </a:xfrm>
          <a:prstGeom prst="roundRect">
            <a:avLst>
              <a:gd name="adj" fmla="val 12000"/>
            </a:avLst>
          </a:prstGeom>
          <a:solidFill>
            <a:srgbClr val="FEF3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035040" y="1938528"/>
            <a:ext cx="2468880" cy="320040"/>
          </a:xfrm>
          <a:prstGeom prst="rect">
            <a:avLst/>
          </a:prstGeom>
          <a:noFill/>
        </p:spPr>
        <p:txBody>
          <a:bodyPr wrap="square" anchor="t" lIns="45720" rIns="45720" tIns="27432" bIns="27432">
            <a:spAutoFit/>
          </a:bodyPr>
          <a:lstStyle/>
          <a:p>
            <a:pPr algn="l"/>
            <a:r>
              <a:rPr sz="1100" b="1">
                <a:solidFill>
                  <a:srgbClr val="8A5A00"/>
                </a:solidFill>
                <a:latin typeface="Calibri"/>
              </a:rPr>
              <a:t>PRO TIP</a:t>
            </a:r>
          </a:p>
        </p:txBody>
      </p:sp>
      <p:sp>
        <p:nvSpPr>
          <p:cNvPr id="11" name="TextBox 10"/>
          <p:cNvSpPr txBox="1"/>
          <p:nvPr/>
        </p:nvSpPr>
        <p:spPr>
          <a:xfrm>
            <a:off x="6035040" y="2286000"/>
            <a:ext cx="2468880" cy="2103120"/>
          </a:xfrm>
          <a:prstGeom prst="rect">
            <a:avLst/>
          </a:prstGeom>
          <a:noFill/>
        </p:spPr>
        <p:txBody>
          <a:bodyPr wrap="square" anchor="t" lIns="45720" rIns="45720" tIns="27432" bIns="27432">
            <a:spAutoFit/>
          </a:bodyPr>
          <a:lstStyle/>
          <a:p>
            <a:pPr algn="l"/>
            <a:r>
              <a:rPr sz="1300" b="0">
                <a:solidFill>
                  <a:srgbClr val="1C2738"/>
                </a:solidFill>
                <a:latin typeface="Calibri"/>
              </a:rPr>
              <a:t>Primes need local subcontractors quickly after a declaration. Introduce yourself now — not the week the storm hits.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457200" y="164592"/>
            <a:ext cx="5029200" cy="274320"/>
          </a:xfrm>
          <a:prstGeom prst="rect">
            <a:avLst/>
          </a:prstGeom>
          <a:noFill/>
        </p:spPr>
        <p:txBody>
          <a:bodyPr wrap="square" anchor="t" lIns="45720" rIns="45720" tIns="27432" bIns="27432">
            <a:spAutoFit/>
          </a:bodyPr>
          <a:lstStyle/>
          <a:p>
            <a:pPr algn="l"/>
            <a:r>
              <a:rPr sz="1100" b="1">
                <a:solidFill>
                  <a:srgbClr val="002244"/>
                </a:solidFill>
                <a:latin typeface="Calibri"/>
              </a:rPr>
              <a:t>🦅  GovDirections GovSchool</a:t>
            </a:r>
          </a:p>
        </p:txBody>
      </p:sp>
      <p:sp>
        <p:nvSpPr>
          <p:cNvPr id="3" name="TextBox 2"/>
          <p:cNvSpPr txBox="1"/>
          <p:nvPr/>
        </p:nvSpPr>
        <p:spPr>
          <a:xfrm>
            <a:off x="5486400" y="164592"/>
            <a:ext cx="3200400" cy="274320"/>
          </a:xfrm>
          <a:prstGeom prst="rect">
            <a:avLst/>
          </a:prstGeom>
          <a:noFill/>
        </p:spPr>
        <p:txBody>
          <a:bodyPr wrap="square" anchor="t" lIns="45720" rIns="45720" tIns="27432" bIns="27432">
            <a:spAutoFit/>
          </a:bodyPr>
          <a:lstStyle/>
          <a:p>
            <a:pPr algn="r"/>
            <a:r>
              <a:rPr sz="1000" b="1">
                <a:solidFill>
                  <a:srgbClr val="F5A623"/>
                </a:solidFill>
                <a:latin typeface="Calibri"/>
              </a:rPr>
              <a:t>DISASTER CONTRACTING · PART 1</a:t>
            </a:r>
          </a:p>
        </p:txBody>
      </p:sp>
      <p:sp>
        <p:nvSpPr>
          <p:cNvPr id="4" name="Oval 3"/>
          <p:cNvSpPr/>
          <p:nvPr/>
        </p:nvSpPr>
        <p:spPr>
          <a:xfrm>
            <a:off x="457200" y="502920"/>
            <a:ext cx="566928" cy="566928"/>
          </a:xfrm>
          <a:prstGeom prst="ellipse">
            <a:avLst/>
          </a:prstGeom>
          <a:solidFill>
            <a:srgbClr val="0022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502920"/>
            <a:ext cx="566928" cy="566928"/>
          </a:xfrm>
          <a:prstGeom prst="rect">
            <a:avLst/>
          </a:prstGeom>
          <a:noFill/>
        </p:spPr>
        <p:txBody>
          <a:bodyPr wrap="square" anchor="ctr" lIns="45720" rIns="45720" tIns="27432" bIns="27432">
            <a:spAutoFit/>
          </a:bodyPr>
          <a:lstStyle/>
          <a:p>
            <a:pPr algn="ctr"/>
            <a:r>
              <a:rPr sz="2200" b="1">
                <a:solidFill>
                  <a:srgbClr val="F5A623"/>
                </a:solidFill>
                <a:latin typeface="Cambria"/>
              </a:rPr>
              <a:t>4</a:t>
            </a:r>
          </a:p>
        </p:txBody>
      </p:sp>
      <p:sp>
        <p:nvSpPr>
          <p:cNvPr id="6" name="TextBox 5"/>
          <p:cNvSpPr txBox="1"/>
          <p:nvPr/>
        </p:nvSpPr>
        <p:spPr>
          <a:xfrm>
            <a:off x="1188720" y="502920"/>
            <a:ext cx="7498079" cy="594360"/>
          </a:xfrm>
          <a:prstGeom prst="rect">
            <a:avLst/>
          </a:prstGeom>
          <a:noFill/>
        </p:spPr>
        <p:txBody>
          <a:bodyPr wrap="square" anchor="ctr" lIns="45720" rIns="45720" tIns="27432" bIns="27432">
            <a:spAutoFit/>
          </a:bodyPr>
          <a:lstStyle/>
          <a:p>
            <a:pPr algn="l"/>
            <a:r>
              <a:rPr sz="2400" b="1">
                <a:solidFill>
                  <a:srgbClr val="002244"/>
                </a:solidFill>
                <a:latin typeface="Cambria"/>
              </a:rPr>
              <a:t>Step 4: Be Ready for Local-Area Set-Asides</a:t>
            </a:r>
          </a:p>
        </p:txBody>
      </p:sp>
      <p:sp>
        <p:nvSpPr>
          <p:cNvPr id="7" name="TextBox 6"/>
          <p:cNvSpPr txBox="1"/>
          <p:nvPr/>
        </p:nvSpPr>
        <p:spPr>
          <a:xfrm>
            <a:off x="457200" y="1234440"/>
            <a:ext cx="8229600" cy="502920"/>
          </a:xfrm>
          <a:prstGeom prst="rect">
            <a:avLst/>
          </a:prstGeom>
          <a:noFill/>
        </p:spPr>
        <p:txBody>
          <a:bodyPr wrap="square" anchor="t" lIns="45720" rIns="45720" tIns="27432" bIns="27432">
            <a:spAutoFit/>
          </a:bodyPr>
          <a:lstStyle/>
          <a:p>
            <a:pPr algn="l"/>
            <a:r>
              <a:rPr sz="1400" b="0">
                <a:solidFill>
                  <a:srgbClr val="5C6B80"/>
                </a:solidFill>
                <a:latin typeface="Calibri"/>
              </a:rPr>
              <a:t>After a declaration, recovery work can be reserved for businesses from the affected area.</a:t>
            </a:r>
          </a:p>
        </p:txBody>
      </p:sp>
      <p:sp>
        <p:nvSpPr>
          <p:cNvPr id="8" name="TextBox 7"/>
          <p:cNvSpPr txBox="1"/>
          <p:nvPr/>
        </p:nvSpPr>
        <p:spPr>
          <a:xfrm>
            <a:off x="457200" y="1783080"/>
            <a:ext cx="5120640" cy="2926080"/>
          </a:xfrm>
          <a:prstGeom prst="rect">
            <a:avLst/>
          </a:prstGeom>
          <a:noFill/>
        </p:spPr>
        <p:txBody>
          <a:bodyPr wrap="square">
            <a:spAutoFit/>
          </a:bodyPr>
          <a:lstStyle/>
          <a:p>
            <a:pPr>
              <a:spcAft>
                <a:spcPts val="700"/>
              </a:spcAft>
            </a:pPr>
            <a:r>
              <a:rPr sz="1400">
                <a:solidFill>
                  <a:srgbClr val="1C2738"/>
                </a:solidFill>
                <a:latin typeface="Calibri"/>
              </a:rPr>
              <a:t>•  Know what counts as “residing or primarily doing business” in the area</a:t>
            </a:r>
          </a:p>
          <a:p>
            <a:pPr>
              <a:spcAft>
                <a:spcPts val="700"/>
              </a:spcAft>
            </a:pPr>
            <a:r>
              <a:rPr sz="1400">
                <a:solidFill>
                  <a:srgbClr val="1C2738"/>
                </a:solidFill>
                <a:latin typeface="Calibri"/>
              </a:rPr>
              <a:t>•  Have proof ready: address, licenses, where your work is done</a:t>
            </a:r>
          </a:p>
          <a:p>
            <a:pPr>
              <a:spcAft>
                <a:spcPts val="700"/>
              </a:spcAft>
            </a:pPr>
            <a:r>
              <a:rPr sz="1400">
                <a:solidFill>
                  <a:srgbClr val="1C2738"/>
                </a:solidFill>
                <a:latin typeface="Calibri"/>
              </a:rPr>
              <a:t>•  Watch for notices that say “local area set-aside” or reference FAR 26.2</a:t>
            </a:r>
          </a:p>
          <a:p>
            <a:pPr>
              <a:spcAft>
                <a:spcPts val="700"/>
              </a:spcAft>
            </a:pPr>
            <a:r>
              <a:rPr sz="1400">
                <a:solidFill>
                  <a:srgbClr val="1C2738"/>
                </a:solidFill>
                <a:latin typeface="Calibri"/>
              </a:rPr>
              <a:t>•  Respond fast — emergency timelines are short</a:t>
            </a:r>
          </a:p>
        </p:txBody>
      </p:sp>
      <p:sp>
        <p:nvSpPr>
          <p:cNvPr id="9" name="Rounded Rectangle 8"/>
          <p:cNvSpPr/>
          <p:nvPr/>
        </p:nvSpPr>
        <p:spPr>
          <a:xfrm>
            <a:off x="5852160" y="1828800"/>
            <a:ext cx="2834640" cy="2651760"/>
          </a:xfrm>
          <a:prstGeom prst="roundRect">
            <a:avLst>
              <a:gd name="adj" fmla="val 12000"/>
            </a:avLst>
          </a:prstGeom>
          <a:solidFill>
            <a:srgbClr val="FEF3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035040" y="1938528"/>
            <a:ext cx="2468880" cy="320040"/>
          </a:xfrm>
          <a:prstGeom prst="rect">
            <a:avLst/>
          </a:prstGeom>
          <a:noFill/>
        </p:spPr>
        <p:txBody>
          <a:bodyPr wrap="square" anchor="t" lIns="45720" rIns="45720" tIns="27432" bIns="27432">
            <a:spAutoFit/>
          </a:bodyPr>
          <a:lstStyle/>
          <a:p>
            <a:pPr algn="l"/>
            <a:r>
              <a:rPr sz="1100" b="1">
                <a:solidFill>
                  <a:srgbClr val="8A5A00"/>
                </a:solidFill>
                <a:latin typeface="Calibri"/>
              </a:rPr>
              <a:t>PRO TIP</a:t>
            </a:r>
          </a:p>
        </p:txBody>
      </p:sp>
      <p:sp>
        <p:nvSpPr>
          <p:cNvPr id="11" name="TextBox 10"/>
          <p:cNvSpPr txBox="1"/>
          <p:nvPr/>
        </p:nvSpPr>
        <p:spPr>
          <a:xfrm>
            <a:off x="6035040" y="2286000"/>
            <a:ext cx="2468880" cy="2103120"/>
          </a:xfrm>
          <a:prstGeom prst="rect">
            <a:avLst/>
          </a:prstGeom>
          <a:noFill/>
        </p:spPr>
        <p:txBody>
          <a:bodyPr wrap="square" anchor="t" lIns="45720" rIns="45720" tIns="27432" bIns="27432">
            <a:spAutoFit/>
          </a:bodyPr>
          <a:lstStyle/>
          <a:p>
            <a:pPr algn="l"/>
            <a:r>
              <a:rPr sz="1300" b="0">
                <a:solidFill>
                  <a:srgbClr val="1C2738"/>
                </a:solidFill>
                <a:latin typeface="Calibri"/>
              </a:rPr>
              <a:t>Keep a one-page capability statement that names the counties you serve. It is the first thing a contracting officer asks for.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457200" y="164592"/>
            <a:ext cx="5029200" cy="274320"/>
          </a:xfrm>
          <a:prstGeom prst="rect">
            <a:avLst/>
          </a:prstGeom>
          <a:noFill/>
        </p:spPr>
        <p:txBody>
          <a:bodyPr wrap="square" anchor="t" lIns="45720" rIns="45720" tIns="27432" bIns="27432">
            <a:spAutoFit/>
          </a:bodyPr>
          <a:lstStyle/>
          <a:p>
            <a:pPr algn="l"/>
            <a:r>
              <a:rPr sz="1100" b="1">
                <a:solidFill>
                  <a:srgbClr val="002244"/>
                </a:solidFill>
                <a:latin typeface="Calibri"/>
              </a:rPr>
              <a:t>🦅  GovDirections GovSchool</a:t>
            </a:r>
          </a:p>
        </p:txBody>
      </p:sp>
      <p:sp>
        <p:nvSpPr>
          <p:cNvPr id="3" name="TextBox 2"/>
          <p:cNvSpPr txBox="1"/>
          <p:nvPr/>
        </p:nvSpPr>
        <p:spPr>
          <a:xfrm>
            <a:off x="5486400" y="164592"/>
            <a:ext cx="3200400" cy="274320"/>
          </a:xfrm>
          <a:prstGeom prst="rect">
            <a:avLst/>
          </a:prstGeom>
          <a:noFill/>
        </p:spPr>
        <p:txBody>
          <a:bodyPr wrap="square" anchor="t" lIns="45720" rIns="45720" tIns="27432" bIns="27432">
            <a:spAutoFit/>
          </a:bodyPr>
          <a:lstStyle/>
          <a:p>
            <a:pPr algn="r"/>
            <a:r>
              <a:rPr sz="1000" b="1">
                <a:solidFill>
                  <a:srgbClr val="F5A623"/>
                </a:solidFill>
                <a:latin typeface="Calibri"/>
              </a:rPr>
              <a:t>DISASTER CONTRACTING · PART 1</a:t>
            </a:r>
          </a:p>
        </p:txBody>
      </p:sp>
      <p:sp>
        <p:nvSpPr>
          <p:cNvPr id="4" name="Oval 3"/>
          <p:cNvSpPr/>
          <p:nvPr/>
        </p:nvSpPr>
        <p:spPr>
          <a:xfrm>
            <a:off x="457200" y="502920"/>
            <a:ext cx="566928" cy="566928"/>
          </a:xfrm>
          <a:prstGeom prst="ellipse">
            <a:avLst/>
          </a:prstGeom>
          <a:solidFill>
            <a:srgbClr val="0022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502920"/>
            <a:ext cx="566928" cy="566928"/>
          </a:xfrm>
          <a:prstGeom prst="rect">
            <a:avLst/>
          </a:prstGeom>
          <a:noFill/>
        </p:spPr>
        <p:txBody>
          <a:bodyPr wrap="square" anchor="ctr" lIns="45720" rIns="45720" tIns="27432" bIns="27432">
            <a:spAutoFit/>
          </a:bodyPr>
          <a:lstStyle/>
          <a:p>
            <a:pPr algn="ctr"/>
            <a:r>
              <a:rPr sz="2200" b="1">
                <a:solidFill>
                  <a:srgbClr val="F5A623"/>
                </a:solidFill>
                <a:latin typeface="Cambria"/>
              </a:rPr>
              <a:t>5</a:t>
            </a:r>
          </a:p>
        </p:txBody>
      </p:sp>
      <p:sp>
        <p:nvSpPr>
          <p:cNvPr id="6" name="TextBox 5"/>
          <p:cNvSpPr txBox="1"/>
          <p:nvPr/>
        </p:nvSpPr>
        <p:spPr>
          <a:xfrm>
            <a:off x="1188720" y="502920"/>
            <a:ext cx="7498079" cy="594360"/>
          </a:xfrm>
          <a:prstGeom prst="rect">
            <a:avLst/>
          </a:prstGeom>
          <a:noFill/>
        </p:spPr>
        <p:txBody>
          <a:bodyPr wrap="square" anchor="ctr" lIns="45720" rIns="45720" tIns="27432" bIns="27432">
            <a:spAutoFit/>
          </a:bodyPr>
          <a:lstStyle/>
          <a:p>
            <a:pPr algn="l"/>
            <a:r>
              <a:rPr sz="2400" b="1">
                <a:solidFill>
                  <a:srgbClr val="002244"/>
                </a:solidFill>
                <a:latin typeface="Cambria"/>
              </a:rPr>
              <a:t>Step 5: Get the Paperwork Ready Now</a:t>
            </a:r>
          </a:p>
        </p:txBody>
      </p:sp>
      <p:sp>
        <p:nvSpPr>
          <p:cNvPr id="7" name="TextBox 6"/>
          <p:cNvSpPr txBox="1"/>
          <p:nvPr/>
        </p:nvSpPr>
        <p:spPr>
          <a:xfrm>
            <a:off x="457200" y="1234440"/>
            <a:ext cx="8229600" cy="502920"/>
          </a:xfrm>
          <a:prstGeom prst="rect">
            <a:avLst/>
          </a:prstGeom>
          <a:noFill/>
        </p:spPr>
        <p:txBody>
          <a:bodyPr wrap="square" anchor="t" lIns="45720" rIns="45720" tIns="27432" bIns="27432">
            <a:spAutoFit/>
          </a:bodyPr>
          <a:lstStyle/>
          <a:p>
            <a:pPr algn="l"/>
            <a:r>
              <a:rPr sz="1400" b="0">
                <a:solidFill>
                  <a:srgbClr val="5C6B80"/>
                </a:solidFill>
                <a:latin typeface="Calibri"/>
              </a:rPr>
              <a:t>Disaster buys move in days, not months. The winners have everything ready.</a:t>
            </a:r>
          </a:p>
        </p:txBody>
      </p:sp>
      <p:sp>
        <p:nvSpPr>
          <p:cNvPr id="8" name="TextBox 7"/>
          <p:cNvSpPr txBox="1"/>
          <p:nvPr/>
        </p:nvSpPr>
        <p:spPr>
          <a:xfrm>
            <a:off x="457200" y="1783080"/>
            <a:ext cx="5120640" cy="2926080"/>
          </a:xfrm>
          <a:prstGeom prst="rect">
            <a:avLst/>
          </a:prstGeom>
          <a:noFill/>
        </p:spPr>
        <p:txBody>
          <a:bodyPr wrap="square">
            <a:spAutoFit/>
          </a:bodyPr>
          <a:lstStyle/>
          <a:p>
            <a:pPr>
              <a:spcAft>
                <a:spcPts val="700"/>
              </a:spcAft>
            </a:pPr>
            <a:r>
              <a:rPr sz="1400">
                <a:solidFill>
                  <a:srgbClr val="1C2738"/>
                </a:solidFill>
                <a:latin typeface="Calibri"/>
              </a:rPr>
              <a:t>•  Current insurance certificates and bonding capacity</a:t>
            </a:r>
          </a:p>
          <a:p>
            <a:pPr>
              <a:spcAft>
                <a:spcPts val="700"/>
              </a:spcAft>
            </a:pPr>
            <a:r>
              <a:rPr sz="1400">
                <a:solidFill>
                  <a:srgbClr val="1C2738"/>
                </a:solidFill>
                <a:latin typeface="Calibri"/>
              </a:rPr>
              <a:t>•  Pricing for your core services, ready to submit</a:t>
            </a:r>
          </a:p>
          <a:p>
            <a:pPr>
              <a:spcAft>
                <a:spcPts val="700"/>
              </a:spcAft>
            </a:pPr>
            <a:r>
              <a:rPr sz="1400">
                <a:solidFill>
                  <a:srgbClr val="1C2738"/>
                </a:solidFill>
                <a:latin typeface="Calibri"/>
              </a:rPr>
              <a:t>•  Know your labor rules: Davis-Bacon (construction) and Service Contract Act wages</a:t>
            </a:r>
          </a:p>
          <a:p>
            <a:pPr>
              <a:spcAft>
                <a:spcPts val="700"/>
              </a:spcAft>
            </a:pPr>
            <a:r>
              <a:rPr sz="1400">
                <a:solidFill>
                  <a:srgbClr val="1C2738"/>
                </a:solidFill>
                <a:latin typeface="Calibri"/>
              </a:rPr>
              <a:t>•  Daily logs and photos — you will need them to get paid</a:t>
            </a:r>
          </a:p>
        </p:txBody>
      </p:sp>
      <p:sp>
        <p:nvSpPr>
          <p:cNvPr id="9" name="Rounded Rectangle 8"/>
          <p:cNvSpPr/>
          <p:nvPr/>
        </p:nvSpPr>
        <p:spPr>
          <a:xfrm>
            <a:off x="5852160" y="1828800"/>
            <a:ext cx="2834640" cy="2651760"/>
          </a:xfrm>
          <a:prstGeom prst="roundRect">
            <a:avLst>
              <a:gd name="adj" fmla="val 12000"/>
            </a:avLst>
          </a:prstGeom>
          <a:solidFill>
            <a:srgbClr val="FEF3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035040" y="1938528"/>
            <a:ext cx="2468880" cy="320040"/>
          </a:xfrm>
          <a:prstGeom prst="rect">
            <a:avLst/>
          </a:prstGeom>
          <a:noFill/>
        </p:spPr>
        <p:txBody>
          <a:bodyPr wrap="square" anchor="t" lIns="45720" rIns="45720" tIns="27432" bIns="27432">
            <a:spAutoFit/>
          </a:bodyPr>
          <a:lstStyle/>
          <a:p>
            <a:pPr algn="l"/>
            <a:r>
              <a:rPr sz="1100" b="1">
                <a:solidFill>
                  <a:srgbClr val="8A5A00"/>
                </a:solidFill>
                <a:latin typeface="Calibri"/>
              </a:rPr>
              <a:t>PRO TIP</a:t>
            </a:r>
          </a:p>
        </p:txBody>
      </p:sp>
      <p:sp>
        <p:nvSpPr>
          <p:cNvPr id="11" name="TextBox 10"/>
          <p:cNvSpPr txBox="1"/>
          <p:nvPr/>
        </p:nvSpPr>
        <p:spPr>
          <a:xfrm>
            <a:off x="6035040" y="2286000"/>
            <a:ext cx="2468880" cy="2103120"/>
          </a:xfrm>
          <a:prstGeom prst="rect">
            <a:avLst/>
          </a:prstGeom>
          <a:noFill/>
        </p:spPr>
        <p:txBody>
          <a:bodyPr wrap="square" anchor="t" lIns="45720" rIns="45720" tIns="27432" bIns="27432">
            <a:spAutoFit/>
          </a:bodyPr>
          <a:lstStyle/>
          <a:p>
            <a:pPr algn="l"/>
            <a:r>
              <a:rPr sz="1300" b="0">
                <a:solidFill>
                  <a:srgbClr val="1C2738"/>
                </a:solidFill>
                <a:latin typeface="Calibri"/>
              </a:rPr>
              <a:t>Build a “disaster kit” folder: SAM printout, capability statement, insurance, bonding letter, price list and references.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457200" y="164592"/>
            <a:ext cx="5029200" cy="274320"/>
          </a:xfrm>
          <a:prstGeom prst="rect">
            <a:avLst/>
          </a:prstGeom>
          <a:noFill/>
        </p:spPr>
        <p:txBody>
          <a:bodyPr wrap="square" anchor="t" lIns="45720" rIns="45720" tIns="27432" bIns="27432">
            <a:spAutoFit/>
          </a:bodyPr>
          <a:lstStyle/>
          <a:p>
            <a:pPr algn="l"/>
            <a:r>
              <a:rPr sz="1100" b="1">
                <a:solidFill>
                  <a:srgbClr val="002244"/>
                </a:solidFill>
                <a:latin typeface="Calibri"/>
              </a:rPr>
              <a:t>🦅  GovDirections GovSchool</a:t>
            </a:r>
          </a:p>
        </p:txBody>
      </p:sp>
      <p:sp>
        <p:nvSpPr>
          <p:cNvPr id="3" name="TextBox 2"/>
          <p:cNvSpPr txBox="1"/>
          <p:nvPr/>
        </p:nvSpPr>
        <p:spPr>
          <a:xfrm>
            <a:off x="5486400" y="164592"/>
            <a:ext cx="3200400" cy="274320"/>
          </a:xfrm>
          <a:prstGeom prst="rect">
            <a:avLst/>
          </a:prstGeom>
          <a:noFill/>
        </p:spPr>
        <p:txBody>
          <a:bodyPr wrap="square" anchor="t" lIns="45720" rIns="45720" tIns="27432" bIns="27432">
            <a:spAutoFit/>
          </a:bodyPr>
          <a:lstStyle/>
          <a:p>
            <a:pPr algn="r"/>
            <a:r>
              <a:rPr sz="1000" b="1">
                <a:solidFill>
                  <a:srgbClr val="F5A623"/>
                </a:solidFill>
                <a:latin typeface="Calibri"/>
              </a:rPr>
              <a:t>DISASTER CONTRACTING · PART 1</a:t>
            </a:r>
          </a:p>
        </p:txBody>
      </p:sp>
      <p:sp>
        <p:nvSpPr>
          <p:cNvPr id="4" name="TextBox 3"/>
          <p:cNvSpPr txBox="1"/>
          <p:nvPr/>
        </p:nvSpPr>
        <p:spPr>
          <a:xfrm>
            <a:off x="457200" y="457200"/>
            <a:ext cx="8229600" cy="640080"/>
          </a:xfrm>
          <a:prstGeom prst="rect">
            <a:avLst/>
          </a:prstGeom>
          <a:noFill/>
        </p:spPr>
        <p:txBody>
          <a:bodyPr wrap="square" anchor="t" lIns="45720" rIns="45720" tIns="27432" bIns="27432">
            <a:spAutoFit/>
          </a:bodyPr>
          <a:lstStyle/>
          <a:p>
            <a:pPr algn="l"/>
            <a:r>
              <a:rPr sz="2800" b="1">
                <a:solidFill>
                  <a:srgbClr val="002244"/>
                </a:solidFill>
                <a:latin typeface="Cambria"/>
              </a:rPr>
              <a:t>Common Mistakes to Avoid</a:t>
            </a:r>
          </a:p>
        </p:txBody>
      </p:sp>
      <p:sp>
        <p:nvSpPr>
          <p:cNvPr id="5" name="Rounded Rectangle 4"/>
          <p:cNvSpPr/>
          <p:nvPr/>
        </p:nvSpPr>
        <p:spPr>
          <a:xfrm>
            <a:off x="457200" y="1234440"/>
            <a:ext cx="4023360" cy="1097280"/>
          </a:xfrm>
          <a:prstGeom prst="roundRect">
            <a:avLst>
              <a:gd name="adj" fmla="val 12000"/>
            </a:avLst>
          </a:prstGeom>
          <a:solidFill>
            <a:srgbClr val="FF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594360" y="1371600"/>
            <a:ext cx="365760" cy="365760"/>
          </a:xfrm>
          <a:prstGeom prst="ellipse">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1371600"/>
            <a:ext cx="365760" cy="365760"/>
          </a:xfrm>
          <a:prstGeom prst="rect">
            <a:avLst/>
          </a:prstGeom>
          <a:noFill/>
        </p:spPr>
        <p:txBody>
          <a:bodyPr wrap="square" anchor="ctr" lIns="45720" rIns="45720" tIns="27432" bIns="27432">
            <a:spAutoFit/>
          </a:bodyPr>
          <a:lstStyle/>
          <a:p>
            <a:pPr algn="ctr"/>
            <a:r>
              <a:rPr sz="1300" b="1">
                <a:solidFill>
                  <a:srgbClr val="FFFFFF"/>
                </a:solidFill>
                <a:latin typeface="Calibri"/>
              </a:rPr>
              <a:t>✕</a:t>
            </a:r>
          </a:p>
        </p:txBody>
      </p:sp>
      <p:sp>
        <p:nvSpPr>
          <p:cNvPr id="8" name="TextBox 7"/>
          <p:cNvSpPr txBox="1"/>
          <p:nvPr/>
        </p:nvSpPr>
        <p:spPr>
          <a:xfrm>
            <a:off x="1097280" y="1325880"/>
            <a:ext cx="3291840" cy="365760"/>
          </a:xfrm>
          <a:prstGeom prst="rect">
            <a:avLst/>
          </a:prstGeom>
          <a:noFill/>
        </p:spPr>
        <p:txBody>
          <a:bodyPr wrap="square" anchor="t" lIns="45720" rIns="45720" tIns="27432" bIns="27432">
            <a:spAutoFit/>
          </a:bodyPr>
          <a:lstStyle/>
          <a:p>
            <a:pPr algn="l"/>
            <a:r>
              <a:rPr sz="1400" b="1">
                <a:solidFill>
                  <a:srgbClr val="8A1C13"/>
                </a:solidFill>
                <a:latin typeface="Calibri"/>
              </a:rPr>
              <a:t>Waiting for the storm</a:t>
            </a:r>
          </a:p>
        </p:txBody>
      </p:sp>
      <p:sp>
        <p:nvSpPr>
          <p:cNvPr id="9" name="TextBox 8"/>
          <p:cNvSpPr txBox="1"/>
          <p:nvPr/>
        </p:nvSpPr>
        <p:spPr>
          <a:xfrm>
            <a:off x="1097280" y="1645920"/>
            <a:ext cx="3291840" cy="685800"/>
          </a:xfrm>
          <a:prstGeom prst="rect">
            <a:avLst/>
          </a:prstGeom>
          <a:noFill/>
        </p:spPr>
        <p:txBody>
          <a:bodyPr wrap="square" anchor="t" lIns="45720" rIns="45720" tIns="27432" bIns="27432">
            <a:spAutoFit/>
          </a:bodyPr>
          <a:lstStyle/>
          <a:p>
            <a:pPr algn="l"/>
            <a:r>
              <a:rPr sz="1200" b="0">
                <a:solidFill>
                  <a:srgbClr val="1C2738"/>
                </a:solidFill>
                <a:latin typeface="Calibri"/>
              </a:rPr>
              <a:t>Registering after a disaster is too late — standby contracts were awarded months ago.</a:t>
            </a:r>
          </a:p>
        </p:txBody>
      </p:sp>
      <p:sp>
        <p:nvSpPr>
          <p:cNvPr id="10" name="Rounded Rectangle 9"/>
          <p:cNvSpPr/>
          <p:nvPr/>
        </p:nvSpPr>
        <p:spPr>
          <a:xfrm>
            <a:off x="4663440" y="1234440"/>
            <a:ext cx="4023360" cy="1097280"/>
          </a:xfrm>
          <a:prstGeom prst="roundRect">
            <a:avLst>
              <a:gd name="adj" fmla="val 12000"/>
            </a:avLst>
          </a:prstGeom>
          <a:solidFill>
            <a:srgbClr val="FF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4800600" y="1371600"/>
            <a:ext cx="365760" cy="365760"/>
          </a:xfrm>
          <a:prstGeom prst="ellipse">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800600" y="1371600"/>
            <a:ext cx="365760" cy="365760"/>
          </a:xfrm>
          <a:prstGeom prst="rect">
            <a:avLst/>
          </a:prstGeom>
          <a:noFill/>
        </p:spPr>
        <p:txBody>
          <a:bodyPr wrap="square" anchor="ctr" lIns="45720" rIns="45720" tIns="27432" bIns="27432">
            <a:spAutoFit/>
          </a:bodyPr>
          <a:lstStyle/>
          <a:p>
            <a:pPr algn="ctr"/>
            <a:r>
              <a:rPr sz="1300" b="1">
                <a:solidFill>
                  <a:srgbClr val="FFFFFF"/>
                </a:solidFill>
                <a:latin typeface="Calibri"/>
              </a:rPr>
              <a:t>✕</a:t>
            </a:r>
          </a:p>
        </p:txBody>
      </p:sp>
      <p:sp>
        <p:nvSpPr>
          <p:cNvPr id="13" name="TextBox 12"/>
          <p:cNvSpPr txBox="1"/>
          <p:nvPr/>
        </p:nvSpPr>
        <p:spPr>
          <a:xfrm>
            <a:off x="5303520" y="1325880"/>
            <a:ext cx="3291840" cy="365760"/>
          </a:xfrm>
          <a:prstGeom prst="rect">
            <a:avLst/>
          </a:prstGeom>
          <a:noFill/>
        </p:spPr>
        <p:txBody>
          <a:bodyPr wrap="square" anchor="t" lIns="45720" rIns="45720" tIns="27432" bIns="27432">
            <a:spAutoFit/>
          </a:bodyPr>
          <a:lstStyle/>
          <a:p>
            <a:pPr algn="l"/>
            <a:r>
              <a:rPr sz="1400" b="1">
                <a:solidFill>
                  <a:srgbClr val="8A1C13"/>
                </a:solidFill>
                <a:latin typeface="Calibri"/>
              </a:rPr>
              <a:t>Overstating capacity</a:t>
            </a:r>
          </a:p>
        </p:txBody>
      </p:sp>
      <p:sp>
        <p:nvSpPr>
          <p:cNvPr id="14" name="TextBox 13"/>
          <p:cNvSpPr txBox="1"/>
          <p:nvPr/>
        </p:nvSpPr>
        <p:spPr>
          <a:xfrm>
            <a:off x="5303520" y="1645920"/>
            <a:ext cx="3291840" cy="685800"/>
          </a:xfrm>
          <a:prstGeom prst="rect">
            <a:avLst/>
          </a:prstGeom>
          <a:noFill/>
        </p:spPr>
        <p:txBody>
          <a:bodyPr wrap="square" anchor="t" lIns="45720" rIns="45720" tIns="27432" bIns="27432">
            <a:spAutoFit/>
          </a:bodyPr>
          <a:lstStyle/>
          <a:p>
            <a:pPr algn="l"/>
            <a:r>
              <a:rPr sz="1200" b="0">
                <a:solidFill>
                  <a:srgbClr val="1C2738"/>
                </a:solidFill>
                <a:latin typeface="Calibri"/>
              </a:rPr>
              <a:t>Promising crews or equipment you can’t deliver ends contracts — and reputations.</a:t>
            </a:r>
          </a:p>
        </p:txBody>
      </p:sp>
      <p:sp>
        <p:nvSpPr>
          <p:cNvPr id="15" name="Rounded Rectangle 14"/>
          <p:cNvSpPr/>
          <p:nvPr/>
        </p:nvSpPr>
        <p:spPr>
          <a:xfrm>
            <a:off x="457200" y="2468880"/>
            <a:ext cx="4023360" cy="1097280"/>
          </a:xfrm>
          <a:prstGeom prst="roundRect">
            <a:avLst>
              <a:gd name="adj" fmla="val 12000"/>
            </a:avLst>
          </a:prstGeom>
          <a:solidFill>
            <a:srgbClr val="FF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594360" y="2606040"/>
            <a:ext cx="365760" cy="365760"/>
          </a:xfrm>
          <a:prstGeom prst="ellipse">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94360" y="2606040"/>
            <a:ext cx="365760" cy="365760"/>
          </a:xfrm>
          <a:prstGeom prst="rect">
            <a:avLst/>
          </a:prstGeom>
          <a:noFill/>
        </p:spPr>
        <p:txBody>
          <a:bodyPr wrap="square" anchor="ctr" lIns="45720" rIns="45720" tIns="27432" bIns="27432">
            <a:spAutoFit/>
          </a:bodyPr>
          <a:lstStyle/>
          <a:p>
            <a:pPr algn="ctr"/>
            <a:r>
              <a:rPr sz="1300" b="1">
                <a:solidFill>
                  <a:srgbClr val="FFFFFF"/>
                </a:solidFill>
                <a:latin typeface="Calibri"/>
              </a:rPr>
              <a:t>✕</a:t>
            </a:r>
          </a:p>
        </p:txBody>
      </p:sp>
      <p:sp>
        <p:nvSpPr>
          <p:cNvPr id="18" name="TextBox 17"/>
          <p:cNvSpPr txBox="1"/>
          <p:nvPr/>
        </p:nvSpPr>
        <p:spPr>
          <a:xfrm>
            <a:off x="1097280" y="2560320"/>
            <a:ext cx="3291840" cy="365760"/>
          </a:xfrm>
          <a:prstGeom prst="rect">
            <a:avLst/>
          </a:prstGeom>
          <a:noFill/>
        </p:spPr>
        <p:txBody>
          <a:bodyPr wrap="square" anchor="t" lIns="45720" rIns="45720" tIns="27432" bIns="27432">
            <a:spAutoFit/>
          </a:bodyPr>
          <a:lstStyle/>
          <a:p>
            <a:pPr algn="l"/>
            <a:r>
              <a:rPr sz="1400" b="1">
                <a:solidFill>
                  <a:srgbClr val="8A1C13"/>
                </a:solidFill>
                <a:latin typeface="Calibri"/>
              </a:rPr>
              <a:t>Price gouging</a:t>
            </a:r>
          </a:p>
        </p:txBody>
      </p:sp>
      <p:sp>
        <p:nvSpPr>
          <p:cNvPr id="19" name="TextBox 18"/>
          <p:cNvSpPr txBox="1"/>
          <p:nvPr/>
        </p:nvSpPr>
        <p:spPr>
          <a:xfrm>
            <a:off x="1097280" y="2880360"/>
            <a:ext cx="3291840" cy="685800"/>
          </a:xfrm>
          <a:prstGeom prst="rect">
            <a:avLst/>
          </a:prstGeom>
          <a:noFill/>
        </p:spPr>
        <p:txBody>
          <a:bodyPr wrap="square" anchor="t" lIns="45720" rIns="45720" tIns="27432" bIns="27432">
            <a:spAutoFit/>
          </a:bodyPr>
          <a:lstStyle/>
          <a:p>
            <a:pPr algn="l"/>
            <a:r>
              <a:rPr sz="1200" b="0">
                <a:solidFill>
                  <a:srgbClr val="1C2738"/>
                </a:solidFill>
                <a:latin typeface="Calibri"/>
              </a:rPr>
              <a:t>Inflated emergency pricing is scrutinized and can lead to audits, repayment or exclusion.</a:t>
            </a:r>
          </a:p>
        </p:txBody>
      </p:sp>
      <p:sp>
        <p:nvSpPr>
          <p:cNvPr id="20" name="Rounded Rectangle 19"/>
          <p:cNvSpPr/>
          <p:nvPr/>
        </p:nvSpPr>
        <p:spPr>
          <a:xfrm>
            <a:off x="4663440" y="2468880"/>
            <a:ext cx="4023360" cy="1097280"/>
          </a:xfrm>
          <a:prstGeom prst="roundRect">
            <a:avLst>
              <a:gd name="adj" fmla="val 12000"/>
            </a:avLst>
          </a:prstGeom>
          <a:solidFill>
            <a:srgbClr val="FF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4800600" y="2606040"/>
            <a:ext cx="365760" cy="365760"/>
          </a:xfrm>
          <a:prstGeom prst="ellipse">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800600" y="2606040"/>
            <a:ext cx="365760" cy="365760"/>
          </a:xfrm>
          <a:prstGeom prst="rect">
            <a:avLst/>
          </a:prstGeom>
          <a:noFill/>
        </p:spPr>
        <p:txBody>
          <a:bodyPr wrap="square" anchor="ctr" lIns="45720" rIns="45720" tIns="27432" bIns="27432">
            <a:spAutoFit/>
          </a:bodyPr>
          <a:lstStyle/>
          <a:p>
            <a:pPr algn="ctr"/>
            <a:r>
              <a:rPr sz="1300" b="1">
                <a:solidFill>
                  <a:srgbClr val="FFFFFF"/>
                </a:solidFill>
                <a:latin typeface="Calibri"/>
              </a:rPr>
              <a:t>✕</a:t>
            </a:r>
          </a:p>
        </p:txBody>
      </p:sp>
      <p:sp>
        <p:nvSpPr>
          <p:cNvPr id="23" name="TextBox 22"/>
          <p:cNvSpPr txBox="1"/>
          <p:nvPr/>
        </p:nvSpPr>
        <p:spPr>
          <a:xfrm>
            <a:off x="5303520" y="2560320"/>
            <a:ext cx="3291840" cy="365760"/>
          </a:xfrm>
          <a:prstGeom prst="rect">
            <a:avLst/>
          </a:prstGeom>
          <a:noFill/>
        </p:spPr>
        <p:txBody>
          <a:bodyPr wrap="square" anchor="t" lIns="45720" rIns="45720" tIns="27432" bIns="27432">
            <a:spAutoFit/>
          </a:bodyPr>
          <a:lstStyle/>
          <a:p>
            <a:pPr algn="l"/>
            <a:r>
              <a:rPr sz="1400" b="1">
                <a:solidFill>
                  <a:srgbClr val="8A1C13"/>
                </a:solidFill>
                <a:latin typeface="Calibri"/>
              </a:rPr>
              <a:t>Skipping labor and paperwork rules</a:t>
            </a:r>
          </a:p>
        </p:txBody>
      </p:sp>
      <p:sp>
        <p:nvSpPr>
          <p:cNvPr id="24" name="TextBox 23"/>
          <p:cNvSpPr txBox="1"/>
          <p:nvPr/>
        </p:nvSpPr>
        <p:spPr>
          <a:xfrm>
            <a:off x="5303520" y="2880360"/>
            <a:ext cx="3291840" cy="685800"/>
          </a:xfrm>
          <a:prstGeom prst="rect">
            <a:avLst/>
          </a:prstGeom>
          <a:noFill/>
        </p:spPr>
        <p:txBody>
          <a:bodyPr wrap="square" anchor="t" lIns="45720" rIns="45720" tIns="27432" bIns="27432">
            <a:spAutoFit/>
          </a:bodyPr>
          <a:lstStyle/>
          <a:p>
            <a:pPr algn="l"/>
            <a:r>
              <a:rPr sz="1200" b="0">
                <a:solidFill>
                  <a:srgbClr val="1C2738"/>
                </a:solidFill>
                <a:latin typeface="Calibri"/>
              </a:rPr>
              <a:t>Missing wage determinations or daily documentation delays or kills payment.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457200" y="164592"/>
            <a:ext cx="5029200" cy="274320"/>
          </a:xfrm>
          <a:prstGeom prst="rect">
            <a:avLst/>
          </a:prstGeom>
          <a:noFill/>
        </p:spPr>
        <p:txBody>
          <a:bodyPr wrap="square" anchor="t" lIns="45720" rIns="45720" tIns="27432" bIns="27432">
            <a:spAutoFit/>
          </a:bodyPr>
          <a:lstStyle/>
          <a:p>
            <a:pPr algn="l"/>
            <a:r>
              <a:rPr sz="1100" b="1">
                <a:solidFill>
                  <a:srgbClr val="002244"/>
                </a:solidFill>
                <a:latin typeface="Calibri"/>
              </a:rPr>
              <a:t>🦅  GovDirections GovSchool</a:t>
            </a:r>
          </a:p>
        </p:txBody>
      </p:sp>
      <p:sp>
        <p:nvSpPr>
          <p:cNvPr id="3" name="TextBox 2"/>
          <p:cNvSpPr txBox="1"/>
          <p:nvPr/>
        </p:nvSpPr>
        <p:spPr>
          <a:xfrm>
            <a:off x="5486400" y="164592"/>
            <a:ext cx="3200400" cy="274320"/>
          </a:xfrm>
          <a:prstGeom prst="rect">
            <a:avLst/>
          </a:prstGeom>
          <a:noFill/>
        </p:spPr>
        <p:txBody>
          <a:bodyPr wrap="square" anchor="t" lIns="45720" rIns="45720" tIns="27432" bIns="27432">
            <a:spAutoFit/>
          </a:bodyPr>
          <a:lstStyle/>
          <a:p>
            <a:pPr algn="r"/>
            <a:r>
              <a:rPr sz="1000" b="1">
                <a:solidFill>
                  <a:srgbClr val="F5A623"/>
                </a:solidFill>
                <a:latin typeface="Calibri"/>
              </a:rPr>
              <a:t>DISASTER CONTRACTING · PART 1</a:t>
            </a:r>
          </a:p>
        </p:txBody>
      </p:sp>
      <p:sp>
        <p:nvSpPr>
          <p:cNvPr id="4" name="TextBox 3"/>
          <p:cNvSpPr txBox="1"/>
          <p:nvPr/>
        </p:nvSpPr>
        <p:spPr>
          <a:xfrm>
            <a:off x="457200" y="457200"/>
            <a:ext cx="8229600" cy="640080"/>
          </a:xfrm>
          <a:prstGeom prst="rect">
            <a:avLst/>
          </a:prstGeom>
          <a:noFill/>
        </p:spPr>
        <p:txBody>
          <a:bodyPr wrap="square" anchor="t" lIns="45720" rIns="45720" tIns="27432" bIns="27432">
            <a:spAutoFit/>
          </a:bodyPr>
          <a:lstStyle/>
          <a:p>
            <a:pPr algn="l"/>
            <a:r>
              <a:rPr sz="2800" b="1">
                <a:solidFill>
                  <a:srgbClr val="002244"/>
                </a:solidFill>
                <a:latin typeface="Cambria"/>
              </a:rPr>
              <a:t>Your Disaster-Readiness Checklist</a:t>
            </a:r>
          </a:p>
        </p:txBody>
      </p:sp>
      <p:sp>
        <p:nvSpPr>
          <p:cNvPr id="5" name="Oval 4"/>
          <p:cNvSpPr/>
          <p:nvPr/>
        </p:nvSpPr>
        <p:spPr>
          <a:xfrm>
            <a:off x="457200" y="1234440"/>
            <a:ext cx="411480" cy="411480"/>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1234440"/>
            <a:ext cx="411480" cy="411480"/>
          </a:xfrm>
          <a:prstGeom prst="rect">
            <a:avLst/>
          </a:prstGeom>
          <a:noFill/>
        </p:spPr>
        <p:txBody>
          <a:bodyPr wrap="square" anchor="ctr" lIns="45720" rIns="45720" tIns="27432" bIns="27432">
            <a:spAutoFit/>
          </a:bodyPr>
          <a:lstStyle/>
          <a:p>
            <a:pPr algn="ctr"/>
            <a:r>
              <a:rPr sz="1400" b="1">
                <a:solidFill>
                  <a:srgbClr val="FFFFFF"/>
                </a:solidFill>
                <a:latin typeface="Calibri"/>
              </a:rPr>
              <a:t>1</a:t>
            </a:r>
          </a:p>
        </p:txBody>
      </p:sp>
      <p:sp>
        <p:nvSpPr>
          <p:cNvPr id="7" name="TextBox 6"/>
          <p:cNvSpPr txBox="1"/>
          <p:nvPr/>
        </p:nvSpPr>
        <p:spPr>
          <a:xfrm>
            <a:off x="1005840" y="1252728"/>
            <a:ext cx="7680960" cy="457200"/>
          </a:xfrm>
          <a:prstGeom prst="rect">
            <a:avLst/>
          </a:prstGeom>
          <a:noFill/>
        </p:spPr>
        <p:txBody>
          <a:bodyPr wrap="square" anchor="ctr" lIns="45720" rIns="45720" tIns="27432" bIns="27432">
            <a:spAutoFit/>
          </a:bodyPr>
          <a:lstStyle/>
          <a:p>
            <a:pPr algn="l"/>
            <a:r>
              <a:rPr sz="1400" b="0">
                <a:solidFill>
                  <a:srgbClr val="1C2738"/>
                </a:solidFill>
                <a:latin typeface="Calibri"/>
              </a:rPr>
              <a:t>Renew SAM.gov and opt in to the Disaster Response Registry this week</a:t>
            </a:r>
          </a:p>
        </p:txBody>
      </p:sp>
      <p:sp>
        <p:nvSpPr>
          <p:cNvPr id="8" name="Oval 7"/>
          <p:cNvSpPr/>
          <p:nvPr/>
        </p:nvSpPr>
        <p:spPr>
          <a:xfrm>
            <a:off x="457200" y="1856232"/>
            <a:ext cx="411480" cy="411480"/>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57200" y="1856232"/>
            <a:ext cx="411480" cy="411480"/>
          </a:xfrm>
          <a:prstGeom prst="rect">
            <a:avLst/>
          </a:prstGeom>
          <a:noFill/>
        </p:spPr>
        <p:txBody>
          <a:bodyPr wrap="square" anchor="ctr" lIns="45720" rIns="45720" tIns="27432" bIns="27432">
            <a:spAutoFit/>
          </a:bodyPr>
          <a:lstStyle/>
          <a:p>
            <a:pPr algn="ctr"/>
            <a:r>
              <a:rPr sz="1400" b="1">
                <a:solidFill>
                  <a:srgbClr val="FFFFFF"/>
                </a:solidFill>
                <a:latin typeface="Calibri"/>
              </a:rPr>
              <a:t>2</a:t>
            </a:r>
          </a:p>
        </p:txBody>
      </p:sp>
      <p:sp>
        <p:nvSpPr>
          <p:cNvPr id="10" name="TextBox 9"/>
          <p:cNvSpPr txBox="1"/>
          <p:nvPr/>
        </p:nvSpPr>
        <p:spPr>
          <a:xfrm>
            <a:off x="1005840" y="1874520"/>
            <a:ext cx="7680960" cy="457200"/>
          </a:xfrm>
          <a:prstGeom prst="rect">
            <a:avLst/>
          </a:prstGeom>
          <a:noFill/>
        </p:spPr>
        <p:txBody>
          <a:bodyPr wrap="square" anchor="ctr" lIns="45720" rIns="45720" tIns="27432" bIns="27432">
            <a:spAutoFit/>
          </a:bodyPr>
          <a:lstStyle/>
          <a:p>
            <a:pPr algn="l"/>
            <a:r>
              <a:rPr sz="1400" b="0">
                <a:solidFill>
                  <a:srgbClr val="1C2738"/>
                </a:solidFill>
                <a:latin typeface="Calibri"/>
              </a:rPr>
              <a:t>Pick the disaster services you can actually deliver at scale</a:t>
            </a:r>
          </a:p>
        </p:txBody>
      </p:sp>
      <p:sp>
        <p:nvSpPr>
          <p:cNvPr id="11" name="Oval 10"/>
          <p:cNvSpPr/>
          <p:nvPr/>
        </p:nvSpPr>
        <p:spPr>
          <a:xfrm>
            <a:off x="457200" y="2478024"/>
            <a:ext cx="411480" cy="411480"/>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7200" y="2478024"/>
            <a:ext cx="411480" cy="411480"/>
          </a:xfrm>
          <a:prstGeom prst="rect">
            <a:avLst/>
          </a:prstGeom>
          <a:noFill/>
        </p:spPr>
        <p:txBody>
          <a:bodyPr wrap="square" anchor="ctr" lIns="45720" rIns="45720" tIns="27432" bIns="27432">
            <a:spAutoFit/>
          </a:bodyPr>
          <a:lstStyle/>
          <a:p>
            <a:pPr algn="ctr"/>
            <a:r>
              <a:rPr sz="1400" b="1">
                <a:solidFill>
                  <a:srgbClr val="FFFFFF"/>
                </a:solidFill>
                <a:latin typeface="Calibri"/>
              </a:rPr>
              <a:t>3</a:t>
            </a:r>
          </a:p>
        </p:txBody>
      </p:sp>
      <p:sp>
        <p:nvSpPr>
          <p:cNvPr id="13" name="TextBox 12"/>
          <p:cNvSpPr txBox="1"/>
          <p:nvPr/>
        </p:nvSpPr>
        <p:spPr>
          <a:xfrm>
            <a:off x="1005840" y="2496312"/>
            <a:ext cx="7680960" cy="457200"/>
          </a:xfrm>
          <a:prstGeom prst="rect">
            <a:avLst/>
          </a:prstGeom>
          <a:noFill/>
        </p:spPr>
        <p:txBody>
          <a:bodyPr wrap="square" anchor="ctr" lIns="45720" rIns="45720" tIns="27432" bIns="27432">
            <a:spAutoFit/>
          </a:bodyPr>
          <a:lstStyle/>
          <a:p>
            <a:pPr algn="l"/>
            <a:r>
              <a:rPr sz="1400" b="0">
                <a:solidFill>
                  <a:srgbClr val="1C2738"/>
                </a:solidFill>
                <a:latin typeface="Calibri"/>
              </a:rPr>
              <a:t>Set alerts for FEMA, USACE and disaster keywords</a:t>
            </a:r>
          </a:p>
        </p:txBody>
      </p:sp>
      <p:sp>
        <p:nvSpPr>
          <p:cNvPr id="14" name="Oval 13"/>
          <p:cNvSpPr/>
          <p:nvPr/>
        </p:nvSpPr>
        <p:spPr>
          <a:xfrm>
            <a:off x="457200" y="3099816"/>
            <a:ext cx="411480" cy="411480"/>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7200" y="3099816"/>
            <a:ext cx="411480" cy="411480"/>
          </a:xfrm>
          <a:prstGeom prst="rect">
            <a:avLst/>
          </a:prstGeom>
          <a:noFill/>
        </p:spPr>
        <p:txBody>
          <a:bodyPr wrap="square" anchor="ctr" lIns="45720" rIns="45720" tIns="27432" bIns="27432">
            <a:spAutoFit/>
          </a:bodyPr>
          <a:lstStyle/>
          <a:p>
            <a:pPr algn="ctr"/>
            <a:r>
              <a:rPr sz="1400" b="1">
                <a:solidFill>
                  <a:srgbClr val="FFFFFF"/>
                </a:solidFill>
                <a:latin typeface="Calibri"/>
              </a:rPr>
              <a:t>4</a:t>
            </a:r>
          </a:p>
        </p:txBody>
      </p:sp>
      <p:sp>
        <p:nvSpPr>
          <p:cNvPr id="16" name="TextBox 15"/>
          <p:cNvSpPr txBox="1"/>
          <p:nvPr/>
        </p:nvSpPr>
        <p:spPr>
          <a:xfrm>
            <a:off x="1005840" y="3118104"/>
            <a:ext cx="7680960" cy="457200"/>
          </a:xfrm>
          <a:prstGeom prst="rect">
            <a:avLst/>
          </a:prstGeom>
          <a:noFill/>
        </p:spPr>
        <p:txBody>
          <a:bodyPr wrap="square" anchor="ctr" lIns="45720" rIns="45720" tIns="27432" bIns="27432">
            <a:spAutoFit/>
          </a:bodyPr>
          <a:lstStyle/>
          <a:p>
            <a:pPr algn="l"/>
            <a:r>
              <a:rPr sz="1400" b="0">
                <a:solidFill>
                  <a:srgbClr val="1C2738"/>
                </a:solidFill>
                <a:latin typeface="Calibri"/>
              </a:rPr>
              <a:t>Contact two primes and register in their supplier portals</a:t>
            </a:r>
          </a:p>
        </p:txBody>
      </p:sp>
      <p:sp>
        <p:nvSpPr>
          <p:cNvPr id="17" name="Oval 16"/>
          <p:cNvSpPr/>
          <p:nvPr/>
        </p:nvSpPr>
        <p:spPr>
          <a:xfrm>
            <a:off x="457200" y="3721608"/>
            <a:ext cx="411480" cy="411480"/>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7200" y="3721608"/>
            <a:ext cx="411480" cy="411480"/>
          </a:xfrm>
          <a:prstGeom prst="rect">
            <a:avLst/>
          </a:prstGeom>
          <a:noFill/>
        </p:spPr>
        <p:txBody>
          <a:bodyPr wrap="square" anchor="ctr" lIns="45720" rIns="45720" tIns="27432" bIns="27432">
            <a:spAutoFit/>
          </a:bodyPr>
          <a:lstStyle/>
          <a:p>
            <a:pPr algn="ctr"/>
            <a:r>
              <a:rPr sz="1400" b="1">
                <a:solidFill>
                  <a:srgbClr val="FFFFFF"/>
                </a:solidFill>
                <a:latin typeface="Calibri"/>
              </a:rPr>
              <a:t>5</a:t>
            </a:r>
          </a:p>
        </p:txBody>
      </p:sp>
      <p:sp>
        <p:nvSpPr>
          <p:cNvPr id="19" name="TextBox 18"/>
          <p:cNvSpPr txBox="1"/>
          <p:nvPr/>
        </p:nvSpPr>
        <p:spPr>
          <a:xfrm>
            <a:off x="1005840" y="3739896"/>
            <a:ext cx="7680960" cy="457200"/>
          </a:xfrm>
          <a:prstGeom prst="rect">
            <a:avLst/>
          </a:prstGeom>
          <a:noFill/>
        </p:spPr>
        <p:txBody>
          <a:bodyPr wrap="square" anchor="ctr" lIns="45720" rIns="45720" tIns="27432" bIns="27432">
            <a:spAutoFit/>
          </a:bodyPr>
          <a:lstStyle/>
          <a:p>
            <a:pPr algn="l"/>
            <a:r>
              <a:rPr sz="1400" b="0">
                <a:solidFill>
                  <a:srgbClr val="1C2738"/>
                </a:solidFill>
                <a:latin typeface="Calibri"/>
              </a:rPr>
              <a:t>Assemble your disaster kit folder (insurance, bonding, pricing, capability statement)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02244"/>
        </a:solidFill>
        <a:effectLst/>
      </p:bgPr>
    </p:bg>
    <p:spTree>
      <p:nvGrpSpPr>
        <p:cNvPr id="1" name=""/>
        <p:cNvGrpSpPr/>
        <p:nvPr/>
      </p:nvGrpSpPr>
      <p:grpSpPr/>
      <p:sp>
        <p:nvSpPr>
          <p:cNvPr id="2" name="TextBox 1"/>
          <p:cNvSpPr txBox="1"/>
          <p:nvPr/>
        </p:nvSpPr>
        <p:spPr>
          <a:xfrm>
            <a:off x="548640" y="548640"/>
            <a:ext cx="914400" cy="731520"/>
          </a:xfrm>
          <a:prstGeom prst="rect">
            <a:avLst/>
          </a:prstGeom>
          <a:noFill/>
        </p:spPr>
        <p:txBody>
          <a:bodyPr wrap="square" anchor="t" lIns="45720" rIns="45720" tIns="27432" bIns="27432">
            <a:spAutoFit/>
          </a:bodyPr>
          <a:lstStyle/>
          <a:p>
            <a:pPr algn="l"/>
            <a:r>
              <a:rPr sz="4000" b="0">
                <a:solidFill>
                  <a:srgbClr val="FFFFFF"/>
                </a:solidFill>
                <a:latin typeface="Calibri"/>
              </a:rPr>
              <a:t>🦅</a:t>
            </a:r>
          </a:p>
        </p:txBody>
      </p:sp>
      <p:sp>
        <p:nvSpPr>
          <p:cNvPr id="3" name="TextBox 2"/>
          <p:cNvSpPr txBox="1"/>
          <p:nvPr/>
        </p:nvSpPr>
        <p:spPr>
          <a:xfrm>
            <a:off x="1371600" y="685800"/>
            <a:ext cx="6858000" cy="548640"/>
          </a:xfrm>
          <a:prstGeom prst="rect">
            <a:avLst/>
          </a:prstGeom>
          <a:noFill/>
        </p:spPr>
        <p:txBody>
          <a:bodyPr wrap="square" anchor="t" lIns="45720" rIns="45720" tIns="27432" bIns="27432">
            <a:spAutoFit/>
          </a:bodyPr>
          <a:lstStyle/>
          <a:p>
            <a:pPr algn="l"/>
            <a:r>
              <a:rPr sz="3000" b="1">
                <a:solidFill>
                  <a:srgbClr val="FFFFFF"/>
                </a:solidFill>
                <a:latin typeface="Cambria"/>
              </a:rPr>
              <a:t>GovDirections</a:t>
            </a:r>
          </a:p>
        </p:txBody>
      </p:sp>
      <p:sp>
        <p:nvSpPr>
          <p:cNvPr id="4" name="TextBox 3"/>
          <p:cNvSpPr txBox="1"/>
          <p:nvPr/>
        </p:nvSpPr>
        <p:spPr>
          <a:xfrm>
            <a:off x="548640" y="1463040"/>
            <a:ext cx="8046720" cy="822960"/>
          </a:xfrm>
          <a:prstGeom prst="rect">
            <a:avLst/>
          </a:prstGeom>
          <a:noFill/>
        </p:spPr>
        <p:txBody>
          <a:bodyPr wrap="square" anchor="t" lIns="45720" rIns="45720" tIns="27432" bIns="27432">
            <a:spAutoFit/>
          </a:bodyPr>
          <a:lstStyle/>
          <a:p>
            <a:pPr algn="l"/>
            <a:r>
              <a:rPr sz="1800" b="0">
                <a:solidFill>
                  <a:srgbClr val="CCE0FF"/>
                </a:solidFill>
                <a:latin typeface="Calibri"/>
              </a:rPr>
              <a:t>We track federal, state and local disaster and emergency solicitations every day — so you see them the moment they post.</a:t>
            </a:r>
          </a:p>
        </p:txBody>
      </p:sp>
      <p:sp>
        <p:nvSpPr>
          <p:cNvPr id="5" name="Rounded Rectangle 4"/>
          <p:cNvSpPr/>
          <p:nvPr/>
        </p:nvSpPr>
        <p:spPr>
          <a:xfrm>
            <a:off x="548640" y="2560320"/>
            <a:ext cx="2560320" cy="1920240"/>
          </a:xfrm>
          <a:prstGeom prst="roundRect">
            <a:avLst>
              <a:gd name="adj" fmla="val 12000"/>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2697480"/>
            <a:ext cx="2194560" cy="365760"/>
          </a:xfrm>
          <a:prstGeom prst="rect">
            <a:avLst/>
          </a:prstGeom>
          <a:noFill/>
        </p:spPr>
        <p:txBody>
          <a:bodyPr wrap="square" anchor="t" lIns="45720" rIns="45720" tIns="27432" bIns="27432">
            <a:spAutoFit/>
          </a:bodyPr>
          <a:lstStyle/>
          <a:p>
            <a:pPr algn="l"/>
            <a:r>
              <a:rPr sz="1600" b="1">
                <a:solidFill>
                  <a:srgbClr val="F5A623"/>
                </a:solidFill>
                <a:latin typeface="Calibri"/>
              </a:rPr>
              <a:t>Daily alerts</a:t>
            </a:r>
          </a:p>
        </p:txBody>
      </p:sp>
      <p:sp>
        <p:nvSpPr>
          <p:cNvPr id="7" name="TextBox 6"/>
          <p:cNvSpPr txBox="1"/>
          <p:nvPr/>
        </p:nvSpPr>
        <p:spPr>
          <a:xfrm>
            <a:off x="731520" y="3108960"/>
            <a:ext cx="2194560" cy="1280160"/>
          </a:xfrm>
          <a:prstGeom prst="rect">
            <a:avLst/>
          </a:prstGeom>
          <a:noFill/>
        </p:spPr>
        <p:txBody>
          <a:bodyPr wrap="square" anchor="t" lIns="45720" rIns="45720" tIns="27432" bIns="27432">
            <a:spAutoFit/>
          </a:bodyPr>
          <a:lstStyle/>
          <a:p>
            <a:pPr algn="l"/>
            <a:r>
              <a:rPr sz="1300" b="0">
                <a:solidFill>
                  <a:srgbClr val="FFFFFF"/>
                </a:solidFill>
                <a:latin typeface="Calibri"/>
              </a:rPr>
              <a:t>New disaster, debris, generator and emergency-services bids in your inbox each morning.</a:t>
            </a:r>
          </a:p>
        </p:txBody>
      </p:sp>
      <p:sp>
        <p:nvSpPr>
          <p:cNvPr id="8" name="Rounded Rectangle 7"/>
          <p:cNvSpPr/>
          <p:nvPr/>
        </p:nvSpPr>
        <p:spPr>
          <a:xfrm>
            <a:off x="3291840" y="2560320"/>
            <a:ext cx="2560320" cy="1920240"/>
          </a:xfrm>
          <a:prstGeom prst="roundRect">
            <a:avLst>
              <a:gd name="adj" fmla="val 12000"/>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474720" y="2697480"/>
            <a:ext cx="2194560" cy="365760"/>
          </a:xfrm>
          <a:prstGeom prst="rect">
            <a:avLst/>
          </a:prstGeom>
          <a:noFill/>
        </p:spPr>
        <p:txBody>
          <a:bodyPr wrap="square" anchor="t" lIns="45720" rIns="45720" tIns="27432" bIns="27432">
            <a:spAutoFit/>
          </a:bodyPr>
          <a:lstStyle/>
          <a:p>
            <a:pPr algn="l"/>
            <a:r>
              <a:rPr sz="1600" b="1">
                <a:solidFill>
                  <a:srgbClr val="F5A623"/>
                </a:solidFill>
                <a:latin typeface="Calibri"/>
              </a:rPr>
              <a:t>Every level</a:t>
            </a:r>
          </a:p>
        </p:txBody>
      </p:sp>
      <p:sp>
        <p:nvSpPr>
          <p:cNvPr id="10" name="TextBox 9"/>
          <p:cNvSpPr txBox="1"/>
          <p:nvPr/>
        </p:nvSpPr>
        <p:spPr>
          <a:xfrm>
            <a:off x="3474720" y="3108960"/>
            <a:ext cx="2194560" cy="1280160"/>
          </a:xfrm>
          <a:prstGeom prst="rect">
            <a:avLst/>
          </a:prstGeom>
          <a:noFill/>
        </p:spPr>
        <p:txBody>
          <a:bodyPr wrap="square" anchor="t" lIns="45720" rIns="45720" tIns="27432" bIns="27432">
            <a:spAutoFit/>
          </a:bodyPr>
          <a:lstStyle/>
          <a:p>
            <a:pPr algn="l"/>
            <a:r>
              <a:rPr sz="1300" b="0">
                <a:solidFill>
                  <a:srgbClr val="FFFFFF"/>
                </a:solidFill>
                <a:latin typeface="Calibri"/>
              </a:rPr>
              <a:t>Federal, state, county, city and school district bids in one search.</a:t>
            </a:r>
          </a:p>
        </p:txBody>
      </p:sp>
      <p:sp>
        <p:nvSpPr>
          <p:cNvPr id="11" name="Rounded Rectangle 10"/>
          <p:cNvSpPr/>
          <p:nvPr/>
        </p:nvSpPr>
        <p:spPr>
          <a:xfrm>
            <a:off x="6035040" y="2560320"/>
            <a:ext cx="2560320" cy="1920240"/>
          </a:xfrm>
          <a:prstGeom prst="roundRect">
            <a:avLst>
              <a:gd name="adj" fmla="val 12000"/>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217920" y="2697480"/>
            <a:ext cx="2194560" cy="365760"/>
          </a:xfrm>
          <a:prstGeom prst="rect">
            <a:avLst/>
          </a:prstGeom>
          <a:noFill/>
        </p:spPr>
        <p:txBody>
          <a:bodyPr wrap="square" anchor="t" lIns="45720" rIns="45720" tIns="27432" bIns="27432">
            <a:spAutoFit/>
          </a:bodyPr>
          <a:lstStyle/>
          <a:p>
            <a:pPr algn="l"/>
            <a:r>
              <a:rPr sz="1600" b="1">
                <a:solidFill>
                  <a:srgbClr val="F5A623"/>
                </a:solidFill>
                <a:latin typeface="Calibri"/>
              </a:rPr>
              <a:t>Free strategy session</a:t>
            </a:r>
          </a:p>
        </p:txBody>
      </p:sp>
      <p:sp>
        <p:nvSpPr>
          <p:cNvPr id="13" name="TextBox 12"/>
          <p:cNvSpPr txBox="1"/>
          <p:nvPr/>
        </p:nvSpPr>
        <p:spPr>
          <a:xfrm>
            <a:off x="6217920" y="3108960"/>
            <a:ext cx="2194560" cy="1280160"/>
          </a:xfrm>
          <a:prstGeom prst="rect">
            <a:avLst/>
          </a:prstGeom>
          <a:noFill/>
        </p:spPr>
        <p:txBody>
          <a:bodyPr wrap="square" anchor="t" lIns="45720" rIns="45720" tIns="27432" bIns="27432">
            <a:spAutoFit/>
          </a:bodyPr>
          <a:lstStyle/>
          <a:p>
            <a:pPr algn="l"/>
            <a:r>
              <a:rPr sz="1300" b="0">
                <a:solidFill>
                  <a:srgbClr val="FFFFFF"/>
                </a:solidFill>
                <a:latin typeface="Calibri"/>
              </a:rPr>
              <a:t>Book 30 minutes with our team: govdirections.com/demo</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02244"/>
        </a:solidFill>
        <a:effectLst/>
      </p:bgPr>
    </p:bg>
    <p:spTree>
      <p:nvGrpSpPr>
        <p:cNvPr id="1" name=""/>
        <p:cNvGrpSpPr/>
        <p:nvPr/>
      </p:nvGrpSpPr>
      <p:grpSpPr/>
      <p:sp>
        <p:nvSpPr>
          <p:cNvPr id="2" name="TextBox 1"/>
          <p:cNvSpPr txBox="1"/>
          <p:nvPr/>
        </p:nvSpPr>
        <p:spPr>
          <a:xfrm>
            <a:off x="457200" y="164592"/>
            <a:ext cx="5029200" cy="274320"/>
          </a:xfrm>
          <a:prstGeom prst="rect">
            <a:avLst/>
          </a:prstGeom>
          <a:noFill/>
        </p:spPr>
        <p:txBody>
          <a:bodyPr wrap="square" anchor="t" lIns="45720" rIns="45720" tIns="27432" bIns="27432">
            <a:spAutoFit/>
          </a:bodyPr>
          <a:lstStyle/>
          <a:p>
            <a:pPr algn="l"/>
            <a:r>
              <a:rPr sz="1100" b="1">
                <a:solidFill>
                  <a:srgbClr val="FFFFFF"/>
                </a:solidFill>
                <a:latin typeface="Calibri"/>
              </a:rPr>
              <a:t>🦅  GovDirections GovSchool</a:t>
            </a:r>
          </a:p>
        </p:txBody>
      </p:sp>
      <p:sp>
        <p:nvSpPr>
          <p:cNvPr id="3" name="TextBox 2"/>
          <p:cNvSpPr txBox="1"/>
          <p:nvPr/>
        </p:nvSpPr>
        <p:spPr>
          <a:xfrm>
            <a:off x="5486400" y="164592"/>
            <a:ext cx="3200400" cy="274320"/>
          </a:xfrm>
          <a:prstGeom prst="rect">
            <a:avLst/>
          </a:prstGeom>
          <a:noFill/>
        </p:spPr>
        <p:txBody>
          <a:bodyPr wrap="square" anchor="t" lIns="45720" rIns="45720" tIns="27432" bIns="27432">
            <a:spAutoFit/>
          </a:bodyPr>
          <a:lstStyle/>
          <a:p>
            <a:pPr algn="r"/>
            <a:r>
              <a:rPr sz="1000" b="1">
                <a:solidFill>
                  <a:srgbClr val="F5A623"/>
                </a:solidFill>
                <a:latin typeface="Calibri"/>
              </a:rPr>
              <a:t>DISASTER CONTRACTING · PART 1</a:t>
            </a:r>
          </a:p>
        </p:txBody>
      </p:sp>
      <p:sp>
        <p:nvSpPr>
          <p:cNvPr id="4" name="TextBox 3"/>
          <p:cNvSpPr txBox="1"/>
          <p:nvPr/>
        </p:nvSpPr>
        <p:spPr>
          <a:xfrm>
            <a:off x="548640" y="1097280"/>
            <a:ext cx="8046720" cy="822960"/>
          </a:xfrm>
          <a:prstGeom prst="rect">
            <a:avLst/>
          </a:prstGeom>
          <a:noFill/>
        </p:spPr>
        <p:txBody>
          <a:bodyPr wrap="square" anchor="t" lIns="45720" rIns="45720" tIns="27432" bIns="27432">
            <a:spAutoFit/>
          </a:bodyPr>
          <a:lstStyle/>
          <a:p>
            <a:pPr algn="l"/>
            <a:r>
              <a:rPr sz="4400" b="1">
                <a:solidFill>
                  <a:srgbClr val="FFFFFF"/>
                </a:solidFill>
                <a:latin typeface="Cambria"/>
              </a:rPr>
              <a:t>Questions?</a:t>
            </a:r>
          </a:p>
        </p:txBody>
      </p:sp>
      <p:sp>
        <p:nvSpPr>
          <p:cNvPr id="5" name="TextBox 4"/>
          <p:cNvSpPr txBox="1"/>
          <p:nvPr/>
        </p:nvSpPr>
        <p:spPr>
          <a:xfrm>
            <a:off x="548640" y="1920240"/>
            <a:ext cx="8046720" cy="548640"/>
          </a:xfrm>
          <a:prstGeom prst="rect">
            <a:avLst/>
          </a:prstGeom>
          <a:noFill/>
        </p:spPr>
        <p:txBody>
          <a:bodyPr wrap="square" anchor="t" lIns="45720" rIns="45720" tIns="27432" bIns="27432">
            <a:spAutoFit/>
          </a:bodyPr>
          <a:lstStyle/>
          <a:p>
            <a:pPr algn="l"/>
            <a:r>
              <a:rPr sz="1700" b="0">
                <a:solidFill>
                  <a:srgbClr val="CCE0FF"/>
                </a:solidFill>
                <a:latin typeface="Calibri"/>
              </a:rPr>
              <a:t>Drop them in the chat — we’ll answer as many as possible.</a:t>
            </a:r>
          </a:p>
        </p:txBody>
      </p:sp>
      <p:sp>
        <p:nvSpPr>
          <p:cNvPr id="6" name="Rounded Rectangle 5"/>
          <p:cNvSpPr/>
          <p:nvPr/>
        </p:nvSpPr>
        <p:spPr>
          <a:xfrm>
            <a:off x="548640" y="2834640"/>
            <a:ext cx="8046720" cy="1554480"/>
          </a:xfrm>
          <a:prstGeom prst="roundRect">
            <a:avLst>
              <a:gd name="adj" fmla="val 12000"/>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2971800"/>
            <a:ext cx="7589520" cy="320040"/>
          </a:xfrm>
          <a:prstGeom prst="rect">
            <a:avLst/>
          </a:prstGeom>
          <a:noFill/>
        </p:spPr>
        <p:txBody>
          <a:bodyPr wrap="square" anchor="t" lIns="45720" rIns="45720" tIns="27432" bIns="27432">
            <a:spAutoFit/>
          </a:bodyPr>
          <a:lstStyle/>
          <a:p>
            <a:pPr algn="l"/>
            <a:r>
              <a:rPr sz="1200" b="1">
                <a:solidFill>
                  <a:srgbClr val="F5A623"/>
                </a:solidFill>
                <a:latin typeface="Calibri"/>
              </a:rPr>
              <a:t>COMING UP NEXT</a:t>
            </a:r>
          </a:p>
        </p:txBody>
      </p:sp>
      <p:sp>
        <p:nvSpPr>
          <p:cNvPr id="8" name="TextBox 7"/>
          <p:cNvSpPr txBox="1"/>
          <p:nvPr/>
        </p:nvSpPr>
        <p:spPr>
          <a:xfrm>
            <a:off x="777240" y="3337560"/>
            <a:ext cx="7589520" cy="1005840"/>
          </a:xfrm>
          <a:prstGeom prst="rect">
            <a:avLst/>
          </a:prstGeom>
          <a:noFill/>
        </p:spPr>
        <p:txBody>
          <a:bodyPr wrap="square" anchor="t" lIns="45720" rIns="45720" tIns="27432" bIns="27432">
            <a:spAutoFit/>
          </a:bodyPr>
          <a:lstStyle/>
          <a:p>
            <a:pPr algn="l"/>
            <a:r>
              <a:rPr sz="1800" b="1">
                <a:solidFill>
                  <a:srgbClr val="FFFFFF"/>
                </a:solidFill>
                <a:latin typeface="Cambria"/>
              </a:rPr>
              <a:t>Part 2 — State Disaster Contracting · Thu, Oct 8, 11 AM 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